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12192000" cy="6858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62" roundtripDataSignature="AMtx7mjPp8A+206aZVJEWkFon3ePC9yc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0ED7C-5975-4A01-9269-65D399E0C2D5}">
  <a:tblStyle styleId="{0320ED7C-5975-4A01-9269-65D399E0C2D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5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54"/>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4"/>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55"/>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5"/>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56"/>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6"/>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57"/>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52"/>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52"/>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52"/>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5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5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5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tflores/applied-data-science-capstone/blob/master/Data%20Collection%20with%20Web%20Scraping.ipynb" TargetMode="External"/><Relationship Id="rId4" Type="http://schemas.openxmlformats.org/officeDocument/2006/relationships/hyperlink" Target="https://github.com/tflores/applied-data-science-capstone/blob/master/Data%20Collection%20with%20Web%20Scraping.ipynb" TargetMode="External"/><Relationship Id="rId5" Type="http://schemas.openxmlformats.org/officeDocument/2006/relationships/image" Target="../media/image17.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tflores/applied-data-science-capstone/blob/master/Data%20Wrangling.ipynb" TargetMode="External"/><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tflores/applied-data-science-capstone/blob/master/EDA%20with%20Data%20Visualization.ipynb" TargetMode="External"/><Relationship Id="rId4" Type="http://schemas.openxmlformats.org/officeDocument/2006/relationships/hyperlink" Target="https://github.com/tflores/applied-data-science-capstone/blob/master/EDA%20with%20Data%20Visualization.ipynb" TargetMode="External"/><Relationship Id="rId5" Type="http://schemas.openxmlformats.org/officeDocument/2006/relationships/hyperlink" Target="https://github.com/tflores/applied-data-science-capstone/blob/master/EDA%20with%20Data%20Visualization.ipynb" TargetMode="External"/><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tflores/applied-data-science-capstone/blob/master/EDA.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4" Type="http://schemas.openxmlformats.org/officeDocument/2006/relationships/hyperlink" Target="https://github.com/tflores/applied-data-science-capstone/blob/d232d76932163635b072952f121a8d70286e0d84/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flores/applied-data-science-capstone/blob/d232d76932163635b072952f121a8d70286e0d84/spacex_dash_app.py" TargetMode="External"/><Relationship Id="rId4" Type="http://schemas.openxmlformats.org/officeDocument/2006/relationships/hyperlink" Target="https://github.com/tflores/applied-data-science-capstone/blob/d232d76932163635b072952f121a8d70286e0d84/spacex_dash_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flores/applied-data-science-capstone/blob/d232d76932163635b072952f121a8d70286e0d84/Machine%20Learning%20Prediction.ipynb" TargetMode="External"/><Relationship Id="rId4" Type="http://schemas.openxmlformats.org/officeDocument/2006/relationships/hyperlink" Target="https://github.com/tflores/applied-data-science-capstone/blob/d232d76932163635b072952f121a8d70286e0d84/Machine%20Learning%20Prediction.ipynb" TargetMode="External"/><Relationship Id="rId9"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38.png"/><Relationship Id="rId5" Type="http://schemas.openxmlformats.org/officeDocument/2006/relationships/image" Target="../media/image35.jpg"/><Relationship Id="rId6" Type="http://schemas.openxmlformats.org/officeDocument/2006/relationships/image" Target="../media/image34.png"/><Relationship Id="rId7"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pi.spacexdata.com/v4/rockets/" TargetMode="Externa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tflores/applied-data-science-capstone/blob/master/Data%20Collection%20API.ipynb" TargetMode="External"/><Relationship Id="rId4" Type="http://schemas.openxmlformats.org/officeDocument/2006/relationships/hyperlink" Target="https://github.com/tflores/applied-data-science-capstone/blob/master/Data%20Collection%20API.ipynb"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b="0" l="0" r="0" t="0"/>
          <a:stretch/>
        </p:blipFill>
        <p:spPr>
          <a:xfrm>
            <a:off x="0" y="0"/>
            <a:ext cx="12191999" cy="6857998"/>
          </a:xfrm>
          <a:prstGeom prst="rect">
            <a:avLst/>
          </a:prstGeom>
          <a:noFill/>
          <a:ln>
            <a:noFill/>
          </a:ln>
        </p:spPr>
      </p:pic>
      <p:pic>
        <p:nvPicPr>
          <p:cNvPr id="45" name="Google Shape;45;p1"/>
          <p:cNvPicPr preferRelativeResize="0"/>
          <p:nvPr/>
        </p:nvPicPr>
        <p:blipFill rotWithShape="1">
          <a:blip r:embed="rId4">
            <a:alphaModFix/>
          </a:blip>
          <a:srcRect b="0" l="0" r="0" t="0"/>
          <a:stretch/>
        </p:blipFill>
        <p:spPr>
          <a:xfrm>
            <a:off x="889000" y="675640"/>
            <a:ext cx="2105660" cy="629920"/>
          </a:xfrm>
          <a:prstGeom prst="rect">
            <a:avLst/>
          </a:prstGeom>
          <a:noFill/>
          <a:ln>
            <a:noFill/>
          </a:ln>
        </p:spPr>
      </p:pic>
      <p:sp>
        <p:nvSpPr>
          <p:cNvPr id="46" name="Google Shape;46;p1"/>
          <p:cNvSpPr txBox="1"/>
          <p:nvPr/>
        </p:nvSpPr>
        <p:spPr>
          <a:xfrm>
            <a:off x="1093300" y="4522300"/>
            <a:ext cx="2865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lt1"/>
                </a:solidFill>
                <a:latin typeface="Calibri"/>
                <a:ea typeface="Calibri"/>
                <a:cs typeface="Calibri"/>
                <a:sym typeface="Calibri"/>
              </a:rPr>
              <a:t>CHERYLIN PARAYATHUKATTIL</a:t>
            </a:r>
            <a:endParaRPr b="1" sz="19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nvSpPr>
        <p:spPr>
          <a:xfrm>
            <a:off x="1001394" y="1808479"/>
            <a:ext cx="3716020" cy="2215515"/>
          </a:xfrm>
          <a:prstGeom prst="rect">
            <a:avLst/>
          </a:prstGeom>
          <a:noFill/>
          <a:ln>
            <a:noFill/>
          </a:ln>
        </p:spPr>
        <p:txBody>
          <a:bodyPr anchorCtr="0" anchor="t" bIns="0" lIns="0" spcFirstLastPara="1" rIns="0" wrap="square" tIns="12700">
            <a:spAutoFit/>
          </a:bodyPr>
          <a:lstStyle/>
          <a:p>
            <a:pPr indent="-228600" lvl="0" marL="241300" marR="22034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from SpaceX launches  can also be obtained from  Wikipedia;</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are downloaded from  Wikipedia according to the  flowchart and then persisted.</a:t>
            </a:r>
            <a:endParaRPr b="0" i="0" sz="2200" u="none" cap="none" strike="noStrike">
              <a:latin typeface="Helvetica Neue"/>
              <a:ea typeface="Helvetica Neue"/>
              <a:cs typeface="Helvetica Neue"/>
              <a:sym typeface="Helvetica Neue"/>
            </a:endParaRPr>
          </a:p>
        </p:txBody>
      </p:sp>
      <p:sp>
        <p:nvSpPr>
          <p:cNvPr id="118" name="Google Shape;118;p10"/>
          <p:cNvSpPr txBox="1"/>
          <p:nvPr/>
        </p:nvSpPr>
        <p:spPr>
          <a:xfrm>
            <a:off x="1001394" y="4697348"/>
            <a:ext cx="3732529" cy="114109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none" cap="none" strike="noStrike">
                <a:solidFill>
                  <a:srgbClr val="292929"/>
                </a:solidFill>
                <a:latin typeface="Helvetica Neue"/>
                <a:ea typeface="Helvetica Neue"/>
                <a:cs typeface="Helvetica Neue"/>
                <a:sym typeface="Helvetica Neue"/>
              </a:rPr>
              <a:t>Source code: </a:t>
            </a:r>
            <a:r>
              <a:rPr b="0" i="0" lang="en-US" sz="1400" u="none" cap="none" strike="noStrike">
                <a:solidFill>
                  <a:srgbClr val="0462C1"/>
                </a:solidFill>
                <a:latin typeface="Helvetica Neue"/>
                <a:ea typeface="Helvetica Neue"/>
                <a:cs typeface="Helvetica Neue"/>
                <a:sym typeface="Helvetica Neue"/>
              </a:rPr>
              <a:t> </a:t>
            </a:r>
            <a:r>
              <a:rPr b="0" i="0" lang="en-US" sz="14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https://github.com/tflores/applied-data-  science-  capstone/blob/master/Data%20Collection%2</a:t>
            </a:r>
            <a:endParaRPr b="0" i="0" sz="1400" u="none" cap="none" strike="noStrike">
              <a:latin typeface="Helvetica Neue"/>
              <a:ea typeface="Helvetica Neue"/>
              <a:cs typeface="Helvetica Neue"/>
              <a:sym typeface="Helvetica Neue"/>
            </a:endParaRPr>
          </a:p>
          <a:p>
            <a:pPr indent="0" lvl="0" marL="241300" marR="0" rtl="0" algn="l">
              <a:lnSpc>
                <a:spcPct val="100000"/>
              </a:lnSpc>
              <a:spcBef>
                <a:spcPts val="380"/>
              </a:spcBef>
              <a:spcAft>
                <a:spcPts val="0"/>
              </a:spcAft>
              <a:buNone/>
            </a:pP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0with%20Web%20Scraping.ipynb</a:t>
            </a:r>
            <a:endParaRPr b="0" i="0" sz="1400" u="none" cap="none" strike="noStrike">
              <a:latin typeface="Helvetica Neue"/>
              <a:ea typeface="Helvetica Neue"/>
              <a:cs typeface="Helvetica Neue"/>
              <a:sym typeface="Helvetica Neue"/>
            </a:endParaRPr>
          </a:p>
        </p:txBody>
      </p:sp>
      <p:sp>
        <p:nvSpPr>
          <p:cNvPr id="119" name="Google Shape;119;p10"/>
          <p:cNvSpPr txBox="1"/>
          <p:nvPr>
            <p:ph type="title"/>
          </p:nvPr>
        </p:nvSpPr>
        <p:spPr>
          <a:xfrm>
            <a:off x="1001400" y="182225"/>
            <a:ext cx="6900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Scraping</a:t>
            </a:r>
            <a:endParaRPr/>
          </a:p>
        </p:txBody>
      </p:sp>
      <p:pic>
        <p:nvPicPr>
          <p:cNvPr id="120" name="Google Shape;120;p10"/>
          <p:cNvPicPr preferRelativeResize="0"/>
          <p:nvPr/>
        </p:nvPicPr>
        <p:blipFill rotWithShape="1">
          <a:blip r:embed="rId5">
            <a:alphaModFix/>
          </a:blip>
          <a:srcRect b="0" l="0" r="0" t="0"/>
          <a:stretch/>
        </p:blipFill>
        <p:spPr>
          <a:xfrm>
            <a:off x="7244080" y="1775447"/>
            <a:ext cx="2791714" cy="1082306"/>
          </a:xfrm>
          <a:prstGeom prst="rect">
            <a:avLst/>
          </a:prstGeom>
          <a:noFill/>
          <a:ln>
            <a:noFill/>
          </a:ln>
        </p:spPr>
      </p:pic>
      <p:sp>
        <p:nvSpPr>
          <p:cNvPr id="121" name="Google Shape;121;p10"/>
          <p:cNvSpPr txBox="1"/>
          <p:nvPr/>
        </p:nvSpPr>
        <p:spPr>
          <a:xfrm>
            <a:off x="7674356" y="2015807"/>
            <a:ext cx="1939925" cy="549275"/>
          </a:xfrm>
          <a:prstGeom prst="rect">
            <a:avLst/>
          </a:prstGeom>
          <a:noFill/>
          <a:ln>
            <a:noFill/>
          </a:ln>
        </p:spPr>
        <p:txBody>
          <a:bodyPr anchorCtr="0" anchor="t" bIns="0" lIns="0" spcFirstLastPara="1" rIns="0" wrap="square" tIns="12700">
            <a:spAutoFit/>
          </a:bodyPr>
          <a:lstStyle/>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Request the Falcon9</a:t>
            </a:r>
            <a:endParaRPr b="0" i="0" sz="1800" u="none" cap="none" strike="noStrike">
              <a:latin typeface="Calibri"/>
              <a:ea typeface="Calibri"/>
              <a:cs typeface="Calibri"/>
              <a:sym typeface="Calibri"/>
            </a:endParaRPr>
          </a:p>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Launch Wiki page</a:t>
            </a:r>
            <a:endParaRPr b="0" i="0" sz="1800" u="none" cap="none" strike="noStrike">
              <a:latin typeface="Calibri"/>
              <a:ea typeface="Calibri"/>
              <a:cs typeface="Calibri"/>
              <a:sym typeface="Calibri"/>
            </a:endParaRPr>
          </a:p>
        </p:txBody>
      </p:sp>
      <p:grpSp>
        <p:nvGrpSpPr>
          <p:cNvPr id="122" name="Google Shape;122;p10"/>
          <p:cNvGrpSpPr/>
          <p:nvPr/>
        </p:nvGrpSpPr>
        <p:grpSpPr>
          <a:xfrm>
            <a:off x="7244080" y="2893021"/>
            <a:ext cx="2791714" cy="1542072"/>
            <a:chOff x="7244080" y="2893021"/>
            <a:chExt cx="2791714" cy="1542072"/>
          </a:xfrm>
        </p:grpSpPr>
        <p:pic>
          <p:nvPicPr>
            <p:cNvPr id="123" name="Google Shape;123;p10"/>
            <p:cNvPicPr preferRelativeResize="0"/>
            <p:nvPr/>
          </p:nvPicPr>
          <p:blipFill rotWithShape="1">
            <a:blip r:embed="rId6">
              <a:alphaModFix/>
            </a:blip>
            <a:srcRect b="0" l="0" r="0" t="0"/>
            <a:stretch/>
          </p:blipFill>
          <p:spPr>
            <a:xfrm>
              <a:off x="8387080" y="2893021"/>
              <a:ext cx="503186" cy="424472"/>
            </a:xfrm>
            <a:prstGeom prst="rect">
              <a:avLst/>
            </a:prstGeom>
            <a:noFill/>
            <a:ln>
              <a:noFill/>
            </a:ln>
          </p:spPr>
        </p:pic>
        <p:pic>
          <p:nvPicPr>
            <p:cNvPr id="124" name="Google Shape;124;p10"/>
            <p:cNvPicPr preferRelativeResize="0"/>
            <p:nvPr/>
          </p:nvPicPr>
          <p:blipFill rotWithShape="1">
            <a:blip r:embed="rId5">
              <a:alphaModFix/>
            </a:blip>
            <a:srcRect b="0" l="0" r="0" t="0"/>
            <a:stretch/>
          </p:blipFill>
          <p:spPr>
            <a:xfrm>
              <a:off x="7244080" y="3352787"/>
              <a:ext cx="2791714" cy="1082306"/>
            </a:xfrm>
            <a:prstGeom prst="rect">
              <a:avLst/>
            </a:prstGeom>
            <a:noFill/>
            <a:ln>
              <a:noFill/>
            </a:ln>
          </p:spPr>
        </p:pic>
      </p:grpSp>
      <p:sp>
        <p:nvSpPr>
          <p:cNvPr id="125" name="Google Shape;125;p10"/>
          <p:cNvSpPr txBox="1"/>
          <p:nvPr/>
        </p:nvSpPr>
        <p:spPr>
          <a:xfrm>
            <a:off x="7354189" y="3470909"/>
            <a:ext cx="2575560"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Extract all column/variable  names from the HTML  table header</a:t>
            </a:r>
            <a:endParaRPr b="0" i="0" sz="1800" u="none" cap="none" strike="noStrike">
              <a:latin typeface="Calibri"/>
              <a:ea typeface="Calibri"/>
              <a:cs typeface="Calibri"/>
              <a:sym typeface="Calibri"/>
            </a:endParaRPr>
          </a:p>
        </p:txBody>
      </p:sp>
      <p:grpSp>
        <p:nvGrpSpPr>
          <p:cNvPr id="126" name="Google Shape;126;p10"/>
          <p:cNvGrpSpPr/>
          <p:nvPr/>
        </p:nvGrpSpPr>
        <p:grpSpPr>
          <a:xfrm>
            <a:off x="7244080" y="4470362"/>
            <a:ext cx="2791714" cy="1542084"/>
            <a:chOff x="7244080" y="4470362"/>
            <a:chExt cx="2791714" cy="1542084"/>
          </a:xfrm>
        </p:grpSpPr>
        <p:pic>
          <p:nvPicPr>
            <p:cNvPr id="127" name="Google Shape;127;p10"/>
            <p:cNvPicPr preferRelativeResize="0"/>
            <p:nvPr/>
          </p:nvPicPr>
          <p:blipFill rotWithShape="1">
            <a:blip r:embed="rId6">
              <a:alphaModFix/>
            </a:blip>
            <a:srcRect b="0" l="0" r="0" t="0"/>
            <a:stretch/>
          </p:blipFill>
          <p:spPr>
            <a:xfrm>
              <a:off x="8387080" y="4470362"/>
              <a:ext cx="503186" cy="424472"/>
            </a:xfrm>
            <a:prstGeom prst="rect">
              <a:avLst/>
            </a:prstGeom>
            <a:noFill/>
            <a:ln>
              <a:noFill/>
            </a:ln>
          </p:spPr>
        </p:pic>
        <p:pic>
          <p:nvPicPr>
            <p:cNvPr id="128" name="Google Shape;128;p10"/>
            <p:cNvPicPr preferRelativeResize="0"/>
            <p:nvPr/>
          </p:nvPicPr>
          <p:blipFill rotWithShape="1">
            <a:blip r:embed="rId5">
              <a:alphaModFix/>
            </a:blip>
            <a:srcRect b="0" l="0" r="0" t="0"/>
            <a:stretch/>
          </p:blipFill>
          <p:spPr>
            <a:xfrm>
              <a:off x="7244080" y="4932680"/>
              <a:ext cx="2791714" cy="1079766"/>
            </a:xfrm>
            <a:prstGeom prst="rect">
              <a:avLst/>
            </a:prstGeom>
            <a:noFill/>
            <a:ln>
              <a:noFill/>
            </a:ln>
          </p:spPr>
        </p:pic>
      </p:grpSp>
      <p:sp>
        <p:nvSpPr>
          <p:cNvPr id="129" name="Google Shape;129;p10"/>
          <p:cNvSpPr txBox="1"/>
          <p:nvPr/>
        </p:nvSpPr>
        <p:spPr>
          <a:xfrm>
            <a:off x="7453376" y="5049139"/>
            <a:ext cx="2373630" cy="795655"/>
          </a:xfrm>
          <a:prstGeom prst="rect">
            <a:avLst/>
          </a:prstGeom>
          <a:noFill/>
          <a:ln>
            <a:noFill/>
          </a:ln>
        </p:spPr>
        <p:txBody>
          <a:bodyPr anchorCtr="0" anchor="t" bIns="0" lIns="0" spcFirstLastPara="1" rIns="0" wrap="square" tIns="39350">
            <a:spAutoFit/>
          </a:bodyPr>
          <a:lstStyle/>
          <a:p>
            <a:pPr indent="889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Create a data frame by  parsing the launch HTML  tables</a:t>
            </a:r>
            <a:endParaRPr b="0" i="0" sz="1800" u="none" cap="none" strike="noStrike">
              <a:latin typeface="Calibri"/>
              <a:ea typeface="Calibri"/>
              <a:cs typeface="Calibri"/>
              <a:sym typeface="Calibri"/>
            </a:endParaRPr>
          </a:p>
        </p:txBody>
      </p:sp>
      <p:sp>
        <p:nvSpPr>
          <p:cNvPr id="130" name="Google Shape;130;p10"/>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nvSpPr>
        <p:spPr>
          <a:xfrm>
            <a:off x="848994" y="1808734"/>
            <a:ext cx="8555355" cy="1821814"/>
          </a:xfrm>
          <a:prstGeom prst="rect">
            <a:avLst/>
          </a:prstGeom>
          <a:noFill/>
          <a:ln>
            <a:noFill/>
          </a:ln>
        </p:spPr>
        <p:txBody>
          <a:bodyPr anchorCtr="0" anchor="t" bIns="0" lIns="0" spcFirstLastPara="1" rIns="0" wrap="square" tIns="50150">
            <a:spAutoFit/>
          </a:bodyPr>
          <a:lstStyle/>
          <a:p>
            <a:pPr indent="-228600" lvl="0" marL="241300" marR="173355"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Initially some Exploratory Data Analysis (EDA) was performed on the  dataset.</a:t>
            </a:r>
            <a:endParaRPr b="0" i="0" sz="2200" u="none" cap="none" strike="noStrike">
              <a:latin typeface="Helvetica Neue"/>
              <a:ea typeface="Helvetica Neue"/>
              <a:cs typeface="Helvetica Neue"/>
              <a:sym typeface="Helvetica Neue"/>
            </a:endParaRPr>
          </a:p>
          <a:p>
            <a:pPr indent="-228600" lvl="0" marL="241300" marR="0" rtl="0" algn="l">
              <a:lnSpc>
                <a:spcPct val="114090"/>
              </a:lnSpc>
              <a:spcBef>
                <a:spcPts val="7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Then the summaries launches per site, occurrences of each orbit and</a:t>
            </a:r>
            <a:endParaRPr b="0" i="0" sz="2200" u="none" cap="none" strike="noStrike">
              <a:latin typeface="Helvetica Neue"/>
              <a:ea typeface="Helvetica Neue"/>
              <a:cs typeface="Helvetica Neue"/>
              <a:sym typeface="Helvetica Neue"/>
            </a:endParaRPr>
          </a:p>
          <a:p>
            <a:pPr indent="0" lvl="0" marL="241300" marR="0" rtl="0" algn="l">
              <a:lnSpc>
                <a:spcPct val="11409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occurrences of mission outcome per orbit type were calculated.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7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Finally, the landing outcome label was created from Outcome column.</a:t>
            </a:r>
            <a:endParaRPr b="0" i="0" sz="2200" u="none" cap="none" strike="noStrike">
              <a:latin typeface="Helvetica Neue"/>
              <a:ea typeface="Helvetica Neue"/>
              <a:cs typeface="Helvetica Neue"/>
              <a:sym typeface="Helvetica Neue"/>
            </a:endParaRPr>
          </a:p>
        </p:txBody>
      </p:sp>
      <p:sp>
        <p:nvSpPr>
          <p:cNvPr id="136" name="Google Shape;136;p11"/>
          <p:cNvSpPr txBox="1"/>
          <p:nvPr/>
        </p:nvSpPr>
        <p:spPr>
          <a:xfrm>
            <a:off x="848994" y="5432107"/>
            <a:ext cx="8251190" cy="23876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SzPts val="1400"/>
              <a:buFont typeface="Arial"/>
              <a:buChar char="•"/>
            </a:pPr>
            <a:r>
              <a:rPr b="0" i="0" lang="en-US" sz="1400" u="none" cap="none" strike="noStrike">
                <a:latin typeface="Calibri"/>
                <a:ea typeface="Calibri"/>
                <a:cs typeface="Calibri"/>
                <a:sym typeface="Calibri"/>
              </a:rPr>
              <a:t>Source code:</a:t>
            </a:r>
            <a:r>
              <a:rPr b="0" i="0" lang="en-US" sz="1400" u="none" cap="none" strike="noStrike">
                <a:solidFill>
                  <a:srgbClr val="0462C1"/>
                </a:solidFill>
                <a:latin typeface="Calibri"/>
                <a:ea typeface="Calibri"/>
                <a:cs typeface="Calibri"/>
                <a:sym typeface="Calibri"/>
              </a:rPr>
              <a:t> </a:t>
            </a:r>
            <a:r>
              <a:rPr b="0" i="0" lang="en-US" sz="1400" u="sng" cap="none" strike="noStrike">
                <a:solidFill>
                  <a:srgbClr val="0462C1"/>
                </a:solidFill>
                <a:latin typeface="Calibri"/>
                <a:ea typeface="Calibri"/>
                <a:cs typeface="Calibri"/>
                <a:sym typeface="Calibri"/>
                <a:hlinkClick r:id="rId3">
                  <a:extLst>
                    <a:ext uri="{A12FA001-AC4F-418D-AE19-62706E023703}">
                      <ahyp:hlinkClr val="tx"/>
                    </a:ext>
                  </a:extLst>
                </a:hlinkClick>
              </a:rPr>
              <a:t>https://github.com/tflores/applied-data-science-capstone/blob/master/Data%20Wrangling.ipynb</a:t>
            </a:r>
            <a:endParaRPr b="0" i="0" sz="1400" u="none" cap="none" strike="noStrike">
              <a:latin typeface="Calibri"/>
              <a:ea typeface="Calibri"/>
              <a:cs typeface="Calibri"/>
              <a:sym typeface="Calibri"/>
            </a:endParaRPr>
          </a:p>
        </p:txBody>
      </p:sp>
      <p:sp>
        <p:nvSpPr>
          <p:cNvPr id="137" name="Google Shape;137;p11"/>
          <p:cNvSpPr txBox="1"/>
          <p:nvPr>
            <p:ph type="title"/>
          </p:nvPr>
        </p:nvSpPr>
        <p:spPr>
          <a:xfrm>
            <a:off x="849000" y="99400"/>
            <a:ext cx="5491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Wrangling</a:t>
            </a:r>
            <a:endParaRPr/>
          </a:p>
        </p:txBody>
      </p:sp>
      <p:pic>
        <p:nvPicPr>
          <p:cNvPr id="138" name="Google Shape;138;p11"/>
          <p:cNvPicPr preferRelativeResize="0"/>
          <p:nvPr/>
        </p:nvPicPr>
        <p:blipFill rotWithShape="1">
          <a:blip r:embed="rId4">
            <a:alphaModFix/>
          </a:blip>
          <a:srcRect b="0" l="0" r="0" t="0"/>
          <a:stretch/>
        </p:blipFill>
        <p:spPr>
          <a:xfrm>
            <a:off x="1186180" y="3881120"/>
            <a:ext cx="2164334" cy="1310894"/>
          </a:xfrm>
          <a:prstGeom prst="rect">
            <a:avLst/>
          </a:prstGeom>
          <a:noFill/>
          <a:ln>
            <a:noFill/>
          </a:ln>
        </p:spPr>
      </p:pic>
      <p:sp>
        <p:nvSpPr>
          <p:cNvPr id="139" name="Google Shape;139;p11"/>
          <p:cNvSpPr txBox="1"/>
          <p:nvPr/>
        </p:nvSpPr>
        <p:spPr>
          <a:xfrm>
            <a:off x="2021204" y="4323778"/>
            <a:ext cx="492125"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EDA</a:t>
            </a:r>
            <a:endParaRPr b="0" i="0" sz="2200" u="none" cap="none" strike="noStrike">
              <a:latin typeface="Calibri"/>
              <a:ea typeface="Calibri"/>
              <a:cs typeface="Calibri"/>
              <a:sym typeface="Calibri"/>
            </a:endParaRPr>
          </a:p>
        </p:txBody>
      </p:sp>
      <p:pic>
        <p:nvPicPr>
          <p:cNvPr id="140" name="Google Shape;140;p11"/>
          <p:cNvPicPr preferRelativeResize="0"/>
          <p:nvPr/>
        </p:nvPicPr>
        <p:blipFill rotWithShape="1">
          <a:blip r:embed="rId5">
            <a:alphaModFix/>
          </a:blip>
          <a:srcRect b="0" l="0" r="0" t="0"/>
          <a:stretch/>
        </p:blipFill>
        <p:spPr>
          <a:xfrm>
            <a:off x="3533140" y="4257040"/>
            <a:ext cx="482866" cy="559054"/>
          </a:xfrm>
          <a:prstGeom prst="rect">
            <a:avLst/>
          </a:prstGeom>
          <a:noFill/>
          <a:ln>
            <a:noFill/>
          </a:ln>
        </p:spPr>
      </p:pic>
      <p:pic>
        <p:nvPicPr>
          <p:cNvPr id="141" name="Google Shape;141;p11"/>
          <p:cNvPicPr preferRelativeResize="0"/>
          <p:nvPr/>
        </p:nvPicPr>
        <p:blipFill rotWithShape="1">
          <a:blip r:embed="rId6">
            <a:alphaModFix/>
          </a:blip>
          <a:srcRect b="0" l="0" r="0" t="0"/>
          <a:stretch/>
        </p:blipFill>
        <p:spPr>
          <a:xfrm>
            <a:off x="4173220" y="3881120"/>
            <a:ext cx="2166874" cy="1310894"/>
          </a:xfrm>
          <a:prstGeom prst="rect">
            <a:avLst/>
          </a:prstGeom>
          <a:noFill/>
          <a:ln>
            <a:noFill/>
          </a:ln>
        </p:spPr>
      </p:pic>
      <p:sp>
        <p:nvSpPr>
          <p:cNvPr id="142" name="Google Shape;142;p11"/>
          <p:cNvSpPr txBox="1"/>
          <p:nvPr/>
        </p:nvSpPr>
        <p:spPr>
          <a:xfrm>
            <a:off x="4338065" y="4323778"/>
            <a:ext cx="1841500"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Summarizations</a:t>
            </a:r>
            <a:endParaRPr b="0" i="0" sz="2200" u="none" cap="none" strike="noStrike">
              <a:latin typeface="Calibri"/>
              <a:ea typeface="Calibri"/>
              <a:cs typeface="Calibri"/>
              <a:sym typeface="Calibri"/>
            </a:endParaRPr>
          </a:p>
        </p:txBody>
      </p:sp>
      <p:pic>
        <p:nvPicPr>
          <p:cNvPr id="143" name="Google Shape;143;p11"/>
          <p:cNvPicPr preferRelativeResize="0"/>
          <p:nvPr/>
        </p:nvPicPr>
        <p:blipFill rotWithShape="1">
          <a:blip r:embed="rId5">
            <a:alphaModFix/>
          </a:blip>
          <a:srcRect b="0" l="0" r="0" t="0"/>
          <a:stretch/>
        </p:blipFill>
        <p:spPr>
          <a:xfrm>
            <a:off x="6522719" y="4257040"/>
            <a:ext cx="482866" cy="559054"/>
          </a:xfrm>
          <a:prstGeom prst="rect">
            <a:avLst/>
          </a:prstGeom>
          <a:noFill/>
          <a:ln>
            <a:noFill/>
          </a:ln>
        </p:spPr>
      </p:pic>
      <p:pic>
        <p:nvPicPr>
          <p:cNvPr id="144" name="Google Shape;144;p11"/>
          <p:cNvPicPr preferRelativeResize="0"/>
          <p:nvPr/>
        </p:nvPicPr>
        <p:blipFill rotWithShape="1">
          <a:blip r:embed="rId7">
            <a:alphaModFix/>
          </a:blip>
          <a:srcRect b="0" l="0" r="0" t="0"/>
          <a:stretch/>
        </p:blipFill>
        <p:spPr>
          <a:xfrm>
            <a:off x="7162800" y="3881120"/>
            <a:ext cx="2164333" cy="1310894"/>
          </a:xfrm>
          <a:prstGeom prst="rect">
            <a:avLst/>
          </a:prstGeom>
          <a:noFill/>
          <a:ln>
            <a:noFill/>
          </a:ln>
        </p:spPr>
      </p:pic>
      <p:sp>
        <p:nvSpPr>
          <p:cNvPr id="145" name="Google Shape;145;p11"/>
          <p:cNvSpPr txBox="1"/>
          <p:nvPr/>
        </p:nvSpPr>
        <p:spPr>
          <a:xfrm>
            <a:off x="7378700" y="4016692"/>
            <a:ext cx="1737360" cy="976630"/>
          </a:xfrm>
          <a:prstGeom prst="rect">
            <a:avLst/>
          </a:prstGeom>
          <a:noFill/>
          <a:ln>
            <a:noFill/>
          </a:ln>
        </p:spPr>
        <p:txBody>
          <a:bodyPr anchorCtr="0" anchor="t" bIns="0" lIns="0" spcFirstLastPara="1" rIns="0" wrap="square" tIns="46350">
            <a:spAutoFit/>
          </a:bodyPr>
          <a:lstStyle/>
          <a:p>
            <a:pPr indent="1904"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Creation of  Landing  Outcome Label</a:t>
            </a:r>
            <a:endParaRPr b="0" i="0" sz="2200" u="none" cap="none" strike="noStrike">
              <a:latin typeface="Calibri"/>
              <a:ea typeface="Calibri"/>
              <a:cs typeface="Calibri"/>
              <a:sym typeface="Calibri"/>
            </a:endParaRPr>
          </a:p>
        </p:txBody>
      </p:sp>
      <p:sp>
        <p:nvSpPr>
          <p:cNvPr id="146" name="Google Shape;146;p11"/>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nvSpPr>
        <p:spPr>
          <a:xfrm>
            <a:off x="848994" y="1841880"/>
            <a:ext cx="9497060" cy="1428115"/>
          </a:xfrm>
          <a:prstGeom prst="rect">
            <a:avLst/>
          </a:prstGeom>
          <a:noFill/>
          <a:ln>
            <a:noFill/>
          </a:ln>
        </p:spPr>
        <p:txBody>
          <a:bodyPr anchorCtr="0" anchor="t" bIns="0" lIns="0" spcFirstLastPara="1" rIns="0" wrap="square" tIns="12700">
            <a:spAutoFit/>
          </a:bodyPr>
          <a:lstStyle/>
          <a:p>
            <a:pPr indent="-228600" lvl="0" marL="241300" marR="106743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 explore data, scatterplots and barplots were used to visualize the  relationship between pair of features:</a:t>
            </a:r>
            <a:endParaRPr b="0" i="0" sz="2200" u="none" cap="none" strike="noStrike">
              <a:latin typeface="Helvetica Neue"/>
              <a:ea typeface="Helvetica Neue"/>
              <a:cs typeface="Helvetica Neue"/>
              <a:sym typeface="Helvetica Neue"/>
            </a:endParaRPr>
          </a:p>
          <a:p>
            <a:pPr indent="-228600" lvl="1" marL="698500" marR="508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Mass X Flight Number, Launch Site X Flight Number, Launch Site X Payload Mass,  Orbit and Flight Number, Payload and Orbit</a:t>
            </a:r>
            <a:endParaRPr b="0" i="0" sz="1800" u="none" cap="none" strike="noStrike">
              <a:latin typeface="Helvetica Neue"/>
              <a:ea typeface="Helvetica Neue"/>
              <a:cs typeface="Helvetica Neue"/>
              <a:sym typeface="Helvetica Neue"/>
            </a:endParaRPr>
          </a:p>
        </p:txBody>
      </p:sp>
      <p:sp>
        <p:nvSpPr>
          <p:cNvPr id="152" name="Google Shape;152;p12"/>
          <p:cNvSpPr txBox="1"/>
          <p:nvPr/>
        </p:nvSpPr>
        <p:spPr>
          <a:xfrm>
            <a:off x="848994" y="5929629"/>
            <a:ext cx="5528310" cy="45275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a:t>
            </a:r>
            <a:endParaRPr b="0" i="0" sz="14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1400" u="sng" cap="none" strike="noStrike">
                <a:solidFill>
                  <a:srgbClr val="0462C1"/>
                </a:solidFill>
                <a:latin typeface="Helvetica Neue"/>
                <a:ea typeface="Helvetica Neue"/>
                <a:cs typeface="Helvetica Neue"/>
                <a:sym typeface="Helvetica Neue"/>
                <a:hlinkClick r:id="rId5">
                  <a:extLst>
                    <a:ext uri="{A12FA001-AC4F-418D-AE19-62706E023703}">
                      <ahyp:hlinkClr val="tx"/>
                    </a:ext>
                  </a:extLst>
                </a:hlinkClick>
              </a:rPr>
              <a:t>capstone/blob/master/EDA%20with%20Data%20Visualization.ipynb</a:t>
            </a:r>
            <a:endParaRPr b="0" i="0" sz="1400" u="none" cap="none" strike="noStrike">
              <a:latin typeface="Helvetica Neue"/>
              <a:ea typeface="Helvetica Neue"/>
              <a:cs typeface="Helvetica Neue"/>
              <a:sym typeface="Helvetica Neue"/>
            </a:endParaRPr>
          </a:p>
        </p:txBody>
      </p:sp>
      <p:pic>
        <p:nvPicPr>
          <p:cNvPr id="153" name="Google Shape;153;p12"/>
          <p:cNvPicPr preferRelativeResize="0"/>
          <p:nvPr/>
        </p:nvPicPr>
        <p:blipFill rotWithShape="1">
          <a:blip r:embed="rId6">
            <a:alphaModFix/>
          </a:blip>
          <a:srcRect b="0" l="0" r="0" t="0"/>
          <a:stretch/>
        </p:blipFill>
        <p:spPr>
          <a:xfrm>
            <a:off x="769619" y="3429000"/>
            <a:ext cx="9441180" cy="2382520"/>
          </a:xfrm>
          <a:prstGeom prst="rect">
            <a:avLst/>
          </a:prstGeom>
          <a:noFill/>
          <a:ln>
            <a:noFill/>
          </a:ln>
        </p:spPr>
      </p:pic>
      <p:sp>
        <p:nvSpPr>
          <p:cNvPr id="154" name="Google Shape;154;p12"/>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12</a:t>
            </a:r>
            <a:endParaRPr b="0" i="0" sz="1600" u="none" cap="none" strike="noStrike">
              <a:latin typeface="Helvetica Neue"/>
              <a:ea typeface="Helvetica Neue"/>
              <a:cs typeface="Helvetica Neue"/>
              <a:sym typeface="Helvetica Neue"/>
            </a:endParaRPr>
          </a:p>
        </p:txBody>
      </p:sp>
      <p:sp>
        <p:nvSpPr>
          <p:cNvPr id="155" name="Google Shape;155;p12"/>
          <p:cNvSpPr txBox="1"/>
          <p:nvPr>
            <p:ph type="title"/>
          </p:nvPr>
        </p:nvSpPr>
        <p:spPr>
          <a:xfrm>
            <a:off x="849000" y="99400"/>
            <a:ext cx="9272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nvSpPr>
        <p:spPr>
          <a:xfrm>
            <a:off x="848994" y="1343067"/>
            <a:ext cx="10532745" cy="5008245"/>
          </a:xfrm>
          <a:prstGeom prst="rect">
            <a:avLst/>
          </a:prstGeom>
          <a:noFill/>
          <a:ln>
            <a:noFill/>
          </a:ln>
        </p:spPr>
        <p:txBody>
          <a:bodyPr anchorCtr="0" anchor="t" bIns="0" lIns="0" spcFirstLastPara="1" rIns="0" wrap="square" tIns="11237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SQL queries were performed:</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6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unique launch sites in the space mission;</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Top 5 launch sites whose name begin with the string 'CCA’;</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payload mass carried by boosters launched by NASA (CRS);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Average payload mass carried by booster version F9 v1.1;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Date when the first successful landing outcome in ground pad was achieved;</a:t>
            </a:r>
            <a:endParaRPr b="0" i="0" sz="1800" u="none" cap="none" strike="noStrike">
              <a:latin typeface="Helvetica Neue"/>
              <a:ea typeface="Helvetica Neue"/>
              <a:cs typeface="Helvetica Neue"/>
              <a:sym typeface="Helvetica Neue"/>
            </a:endParaRPr>
          </a:p>
          <a:p>
            <a:pPr indent="-228600" lvl="1" marL="698500" marR="107315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number of successful and failure mission outcomes;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 versions which have carried the maximum payload mass;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a:t>
            </a:r>
            <a:endParaRPr b="0" i="0" sz="18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year 2015;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Rank of the count of landing outcomes (such as Failure (drone ship) or Success (ground</a:t>
            </a:r>
            <a:endParaRPr b="0" i="0" sz="1800" u="none" cap="none" strike="noStrike">
              <a:latin typeface="Helvetica Neue"/>
              <a:ea typeface="Helvetica Neue"/>
              <a:cs typeface="Helvetica Neue"/>
              <a:sym typeface="Helvetica Neue"/>
            </a:endParaRPr>
          </a:p>
          <a:p>
            <a:pPr indent="0" lvl="0" marL="698500" marR="0" rtl="0" algn="l">
              <a:lnSpc>
                <a:spcPct val="113055"/>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pad)) between the date 2010-06-04 and 2017-03-20.</a:t>
            </a:r>
            <a:endParaRPr b="0" i="0" sz="1800" u="none" cap="none" strike="noStrike">
              <a:latin typeface="Helvetica Neue"/>
              <a:ea typeface="Helvetica Neue"/>
              <a:cs typeface="Helvetica Neue"/>
              <a:sym typeface="Helvetica Neue"/>
            </a:endParaRPr>
          </a:p>
          <a:p>
            <a:pPr indent="0" lvl="0" marL="10275570" marR="0" rtl="0" algn="l">
              <a:lnSpc>
                <a:spcPct val="112187"/>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13</a:t>
            </a:r>
            <a:endParaRPr b="0" i="0" sz="1600" u="none" cap="none" strike="noStrike">
              <a:latin typeface="Helvetica Neue"/>
              <a:ea typeface="Helvetica Neue"/>
              <a:cs typeface="Helvetica Neue"/>
              <a:sym typeface="Helvetica Neue"/>
            </a:endParaRPr>
          </a:p>
        </p:txBody>
      </p:sp>
      <p:sp>
        <p:nvSpPr>
          <p:cNvPr id="161" name="Google Shape;161;p13"/>
          <p:cNvSpPr txBox="1"/>
          <p:nvPr/>
        </p:nvSpPr>
        <p:spPr>
          <a:xfrm>
            <a:off x="848994" y="6310327"/>
            <a:ext cx="88265" cy="22415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b="0" i="0" lang="en-US" sz="1400" u="none" cap="none" strike="noStrike">
                <a:solidFill>
                  <a:srgbClr val="292929"/>
                </a:solidFill>
                <a:latin typeface="Arial"/>
                <a:ea typeface="Arial"/>
                <a:cs typeface="Arial"/>
                <a:sym typeface="Arial"/>
              </a:rPr>
              <a:t>•</a:t>
            </a:r>
            <a:endParaRPr b="0" i="0" sz="1400" u="none" cap="none" strike="noStrike">
              <a:latin typeface="Arial"/>
              <a:ea typeface="Arial"/>
              <a:cs typeface="Arial"/>
              <a:sym typeface="Arial"/>
            </a:endParaRPr>
          </a:p>
        </p:txBody>
      </p:sp>
      <p:sp>
        <p:nvSpPr>
          <p:cNvPr id="162" name="Google Shape;162;p13"/>
          <p:cNvSpPr txBox="1"/>
          <p:nvPr/>
        </p:nvSpPr>
        <p:spPr>
          <a:xfrm>
            <a:off x="1077594" y="6313539"/>
            <a:ext cx="7198995" cy="227329"/>
          </a:xfrm>
          <a:prstGeom prst="rect">
            <a:avLst/>
          </a:prstGeom>
          <a:noFill/>
          <a:ln>
            <a:noFill/>
          </a:ln>
        </p:spPr>
        <p:txBody>
          <a:bodyPr anchorCtr="0" anchor="t" bIns="0" lIns="0" spcFirstLastPara="1" rIns="0" wrap="square" tIns="0">
            <a:spAutoFit/>
          </a:bodyPr>
          <a:lstStyle/>
          <a:p>
            <a:pPr indent="0" lvl="0" marL="12700" marR="0" rtl="0" algn="l">
              <a:lnSpc>
                <a:spcPct val="115714"/>
              </a:lnSpc>
              <a:spcBef>
                <a:spcPts val="0"/>
              </a:spcBef>
              <a:spcAft>
                <a:spcPts val="0"/>
              </a:spcAft>
              <a:buNone/>
            </a:pPr>
            <a:r>
              <a:rPr b="0" i="0" lang="en-US" sz="1400" u="none" cap="none" strike="noStrike">
                <a:solidFill>
                  <a:srgbClr val="292929"/>
                </a:solidFill>
                <a:latin typeface="Helvetica Neue"/>
                <a:ea typeface="Helvetica Neue"/>
                <a:cs typeface="Helvetica Neue"/>
                <a:sym typeface="Helvetica Neue"/>
              </a:rPr>
              <a:t>Source code: </a:t>
            </a:r>
            <a:r>
              <a:rPr b="0" i="0" lang="en-US" sz="14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https://github.com/tflores/applied-data-science-capstone/blob/master/EDA.ipynb</a:t>
            </a:r>
            <a:endParaRPr b="0" i="0" sz="1400" u="none" cap="none" strike="noStrike">
              <a:latin typeface="Helvetica Neue"/>
              <a:ea typeface="Helvetica Neue"/>
              <a:cs typeface="Helvetica Neue"/>
              <a:sym typeface="Helvetica Neue"/>
            </a:endParaRPr>
          </a:p>
        </p:txBody>
      </p:sp>
      <p:sp>
        <p:nvSpPr>
          <p:cNvPr id="163" name="Google Shape;163;p13"/>
          <p:cNvSpPr txBox="1"/>
          <p:nvPr>
            <p:ph type="title"/>
          </p:nvPr>
        </p:nvSpPr>
        <p:spPr>
          <a:xfrm>
            <a:off x="849000" y="99400"/>
            <a:ext cx="6025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nvSpPr>
        <p:spPr>
          <a:xfrm>
            <a:off x="917257" y="1649793"/>
            <a:ext cx="10246360" cy="2693670"/>
          </a:xfrm>
          <a:prstGeom prst="rect">
            <a:avLst/>
          </a:prstGeom>
          <a:noFill/>
          <a:ln>
            <a:noFill/>
          </a:ln>
        </p:spPr>
        <p:txBody>
          <a:bodyPr anchorCtr="0" anchor="t" bIns="0" lIns="0" spcFirstLastPara="1" rIns="0" wrap="square" tIns="180325">
            <a:spAutoFit/>
          </a:bodyPr>
          <a:lstStyle/>
          <a:p>
            <a:pPr indent="-228600" lvl="0" marL="241300" marR="0" rtl="0" algn="l">
              <a:lnSpc>
                <a:spcPct val="100000"/>
              </a:lnSpc>
              <a:spcBef>
                <a:spcPts val="0"/>
              </a:spcBef>
              <a:spcAft>
                <a:spcPts val="0"/>
              </a:spcAft>
              <a:buClr>
                <a:srgbClr val="292929"/>
              </a:buClr>
              <a:buSzPts val="2600"/>
              <a:buFont typeface="Arial"/>
              <a:buChar char="•"/>
            </a:pPr>
            <a:r>
              <a:rPr b="0" i="0" lang="en-US" sz="2600" u="none" cap="none" strike="noStrike">
                <a:solidFill>
                  <a:srgbClr val="292929"/>
                </a:solidFill>
                <a:latin typeface="Helvetica Neue"/>
                <a:ea typeface="Helvetica Neue"/>
                <a:cs typeface="Helvetica Neue"/>
                <a:sym typeface="Helvetica Neue"/>
              </a:rPr>
              <a:t>Markers, circles, lines and marker clusters were used with Folium Maps</a:t>
            </a:r>
            <a:endParaRPr b="0" i="0" sz="2600" u="none" cap="none" strike="noStrike">
              <a:latin typeface="Helvetica Neue"/>
              <a:ea typeface="Helvetica Neue"/>
              <a:cs typeface="Helvetica Neue"/>
              <a:sym typeface="Helvetica Neue"/>
            </a:endParaRPr>
          </a:p>
          <a:p>
            <a:pPr indent="-229234" lvl="1" marL="697865" marR="0" rtl="0" algn="l">
              <a:lnSpc>
                <a:spcPct val="100000"/>
              </a:lnSpc>
              <a:spcBef>
                <a:spcPts val="96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Markers indicate points like launch sites;</a:t>
            </a:r>
            <a:endParaRPr b="0" i="0" sz="1900" u="none" cap="none" strike="noStrike">
              <a:latin typeface="Helvetica Neue"/>
              <a:ea typeface="Helvetica Neue"/>
              <a:cs typeface="Helvetica Neue"/>
              <a:sym typeface="Helvetica Neue"/>
            </a:endParaRPr>
          </a:p>
          <a:p>
            <a:pPr indent="-229234" lvl="1" marL="697865" marR="0" rtl="0" algn="l">
              <a:lnSpc>
                <a:spcPct val="108421"/>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Circles indicate highlighted areas around specific coordinates, like NASA Johnson Space</a:t>
            </a:r>
            <a:endParaRPr b="0" i="0" sz="1900" u="none" cap="none" strike="noStrike">
              <a:latin typeface="Helvetica Neue"/>
              <a:ea typeface="Helvetica Neue"/>
              <a:cs typeface="Helvetica Neue"/>
              <a:sym typeface="Helvetica Neue"/>
            </a:endParaRPr>
          </a:p>
          <a:p>
            <a:pPr indent="0" lvl="0" marL="697865" marR="0" rtl="0" algn="l">
              <a:lnSpc>
                <a:spcPct val="108421"/>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Center;</a:t>
            </a:r>
            <a:endParaRPr b="0" i="0" sz="1900" u="none" cap="none" strike="noStrike">
              <a:latin typeface="Helvetica Neue"/>
              <a:ea typeface="Helvetica Neue"/>
              <a:cs typeface="Helvetica Neue"/>
              <a:sym typeface="Helvetica Neue"/>
            </a:endParaRPr>
          </a:p>
          <a:p>
            <a:pPr indent="-229234" lvl="1" marL="697865" marR="0" rtl="0" algn="l">
              <a:lnSpc>
                <a:spcPct val="107894"/>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 clusters indicates groups of events in each coordinate, like launches in a launch site;</a:t>
            </a:r>
            <a:endParaRPr b="0" i="0" sz="1900" u="none" cap="none" strike="noStrike">
              <a:latin typeface="Helvetica Neue"/>
              <a:ea typeface="Helvetica Neue"/>
              <a:cs typeface="Helvetica Neue"/>
              <a:sym typeface="Helvetica Neue"/>
            </a:endParaRPr>
          </a:p>
          <a:p>
            <a:pPr indent="0" lvl="0" marL="697865" marR="0" rtl="0" algn="l">
              <a:lnSpc>
                <a:spcPct val="107894"/>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and</a:t>
            </a:r>
            <a:endParaRPr b="0" i="0" sz="1900" u="none" cap="none" strike="noStrike">
              <a:latin typeface="Helvetica Neue"/>
              <a:ea typeface="Helvetica Neue"/>
              <a:cs typeface="Helvetica Neue"/>
              <a:sym typeface="Helvetica Neue"/>
            </a:endParaRPr>
          </a:p>
          <a:p>
            <a:pPr indent="-229234" lvl="1" marL="697865" marR="0" rtl="0" algn="l">
              <a:lnSpc>
                <a:spcPct val="100000"/>
              </a:lnSpc>
              <a:spcBef>
                <a:spcPts val="945"/>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Lines are used to indicate distances between two coordinates.</a:t>
            </a:r>
            <a:endParaRPr b="0" i="0" sz="1900" u="none" cap="none" strike="noStrike">
              <a:latin typeface="Helvetica Neue"/>
              <a:ea typeface="Helvetica Neue"/>
              <a:cs typeface="Helvetica Neue"/>
              <a:sym typeface="Helvetica Neue"/>
            </a:endParaRPr>
          </a:p>
        </p:txBody>
      </p:sp>
      <p:sp>
        <p:nvSpPr>
          <p:cNvPr id="169" name="Google Shape;169;p1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0" name="Google Shape;170;p14"/>
          <p:cNvSpPr txBox="1"/>
          <p:nvPr/>
        </p:nvSpPr>
        <p:spPr>
          <a:xfrm>
            <a:off x="917257" y="5298122"/>
            <a:ext cx="10293350" cy="582295"/>
          </a:xfrm>
          <a:prstGeom prst="rect">
            <a:avLst/>
          </a:prstGeom>
          <a:noFill/>
          <a:ln>
            <a:noFill/>
          </a:ln>
        </p:spPr>
        <p:txBody>
          <a:bodyPr anchorCtr="0" anchor="t" bIns="0" lIns="0" spcFirstLastPara="1" rIns="0" wrap="square" tIns="54600">
            <a:spAutoFit/>
          </a:bodyPr>
          <a:lstStyle/>
          <a:p>
            <a:pPr indent="-228600" lvl="0" marL="241300" marR="5080" rtl="0" algn="l">
              <a:lnSpc>
                <a:spcPct val="804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capstone/blob/d232d76932163635b072952f121a8d70286e0d84/Interactive%20Visual%20Analytics%20with%20Folium%20l  ab.ipynb</a:t>
            </a:r>
            <a:endParaRPr b="0" i="0" sz="1400" u="none" cap="none" strike="noStrike">
              <a:latin typeface="Helvetica Neue"/>
              <a:ea typeface="Helvetica Neue"/>
              <a:cs typeface="Helvetica Neue"/>
              <a:sym typeface="Helvetica Neue"/>
            </a:endParaRPr>
          </a:p>
        </p:txBody>
      </p:sp>
      <p:sp>
        <p:nvSpPr>
          <p:cNvPr id="171" name="Google Shape;171;p14"/>
          <p:cNvSpPr txBox="1"/>
          <p:nvPr>
            <p:ph type="title"/>
          </p:nvPr>
        </p:nvSpPr>
        <p:spPr>
          <a:xfrm>
            <a:off x="849000" y="182225"/>
            <a:ext cx="9520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nvSpPr>
        <p:spPr>
          <a:xfrm>
            <a:off x="848994" y="1841880"/>
            <a:ext cx="9288145" cy="24491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graphs and plots were used to visualize data</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Percentage of launches by site</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range</a:t>
            </a:r>
            <a:endParaRPr b="0" i="0" sz="1800" u="none" cap="none" strike="noStrike">
              <a:latin typeface="Helvetica Neue"/>
              <a:ea typeface="Helvetica Neue"/>
              <a:cs typeface="Helvetica Neue"/>
              <a:sym typeface="Helvetica Neue"/>
            </a:endParaRPr>
          </a:p>
          <a:p>
            <a:pPr indent="-228600" lvl="0" marL="241300" marR="508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b="0" i="0" sz="2200" u="none" cap="none" strike="noStrike">
              <a:latin typeface="Helvetica Neue"/>
              <a:ea typeface="Helvetica Neue"/>
              <a:cs typeface="Helvetica Neue"/>
              <a:sym typeface="Helvetica Neue"/>
            </a:endParaRPr>
          </a:p>
        </p:txBody>
      </p:sp>
      <p:sp>
        <p:nvSpPr>
          <p:cNvPr id="177" name="Google Shape;177;p1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8" name="Google Shape;178;p15"/>
          <p:cNvSpPr txBox="1"/>
          <p:nvPr/>
        </p:nvSpPr>
        <p:spPr>
          <a:xfrm>
            <a:off x="848994" y="5475287"/>
            <a:ext cx="9164955" cy="57404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800"/>
              <a:buFont typeface="Arial"/>
              <a:buChar char="•"/>
            </a:pPr>
            <a:r>
              <a:rPr b="0" i="0" lang="en-US" sz="18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8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capstone/blob/d232d76932163635b072952f121a8d70286e0d84/spacex_dash_app.py</a:t>
            </a:r>
            <a:endParaRPr b="0" i="0" sz="1800" u="none" cap="none" strike="noStrike">
              <a:latin typeface="Helvetica Neue"/>
              <a:ea typeface="Helvetica Neue"/>
              <a:cs typeface="Helvetica Neue"/>
              <a:sym typeface="Helvetica Neue"/>
            </a:endParaRPr>
          </a:p>
        </p:txBody>
      </p:sp>
      <p:sp>
        <p:nvSpPr>
          <p:cNvPr id="179" name="Google Shape;179;p15"/>
          <p:cNvSpPr txBox="1"/>
          <p:nvPr>
            <p:ph type="title"/>
          </p:nvPr>
        </p:nvSpPr>
        <p:spPr>
          <a:xfrm>
            <a:off x="849000" y="149075"/>
            <a:ext cx="9165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nvSpPr>
        <p:spPr>
          <a:xfrm>
            <a:off x="848994" y="1841880"/>
            <a:ext cx="945578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Four classification models were compared: logistic regression, support vector  machine, decision tree and k nearest neighbors.</a:t>
            </a:r>
            <a:endParaRPr b="0" i="0" sz="2200" u="none" cap="none" strike="noStrike">
              <a:latin typeface="Helvetica Neue"/>
              <a:ea typeface="Helvetica Neue"/>
              <a:cs typeface="Helvetica Neue"/>
              <a:sym typeface="Helvetica Neue"/>
            </a:endParaRPr>
          </a:p>
        </p:txBody>
      </p:sp>
      <p:sp>
        <p:nvSpPr>
          <p:cNvPr id="185" name="Google Shape;185;p16"/>
          <p:cNvSpPr txBox="1"/>
          <p:nvPr/>
        </p:nvSpPr>
        <p:spPr>
          <a:xfrm>
            <a:off x="848994" y="5264403"/>
            <a:ext cx="8893175" cy="45275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capstone/blob/d232d76932163635b072952f121a8d70286e0d84/Machine%20Learning%20Prediction.ipynb</a:t>
            </a:r>
            <a:endParaRPr b="0" i="0" sz="1400" u="none" cap="none" strike="noStrike">
              <a:latin typeface="Helvetica Neue"/>
              <a:ea typeface="Helvetica Neue"/>
              <a:cs typeface="Helvetica Neue"/>
              <a:sym typeface="Helvetica Neue"/>
            </a:endParaRPr>
          </a:p>
        </p:txBody>
      </p:sp>
      <p:sp>
        <p:nvSpPr>
          <p:cNvPr id="186" name="Google Shape;186;p16"/>
          <p:cNvSpPr txBox="1"/>
          <p:nvPr>
            <p:ph type="title"/>
          </p:nvPr>
        </p:nvSpPr>
        <p:spPr>
          <a:xfrm>
            <a:off x="849000" y="32450"/>
            <a:ext cx="8593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Predictive Analysis (Classification)</a:t>
            </a:r>
            <a:endParaRPr/>
          </a:p>
        </p:txBody>
      </p:sp>
      <p:pic>
        <p:nvPicPr>
          <p:cNvPr id="187" name="Google Shape;187;p16"/>
          <p:cNvPicPr preferRelativeResize="0"/>
          <p:nvPr/>
        </p:nvPicPr>
        <p:blipFill rotWithShape="1">
          <a:blip r:embed="rId5">
            <a:alphaModFix/>
          </a:blip>
          <a:srcRect b="0" l="0" r="0" t="0"/>
          <a:stretch/>
        </p:blipFill>
        <p:spPr>
          <a:xfrm>
            <a:off x="899160" y="3169920"/>
            <a:ext cx="2512314" cy="1521713"/>
          </a:xfrm>
          <a:prstGeom prst="rect">
            <a:avLst/>
          </a:prstGeom>
          <a:noFill/>
          <a:ln>
            <a:noFill/>
          </a:ln>
        </p:spPr>
      </p:pic>
      <p:sp>
        <p:nvSpPr>
          <p:cNvPr id="188" name="Google Shape;188;p16"/>
          <p:cNvSpPr txBox="1"/>
          <p:nvPr/>
        </p:nvSpPr>
        <p:spPr>
          <a:xfrm>
            <a:off x="1179512" y="3411854"/>
            <a:ext cx="1953260" cy="975994"/>
          </a:xfrm>
          <a:prstGeom prst="rect">
            <a:avLst/>
          </a:prstGeom>
          <a:noFill/>
          <a:ln>
            <a:noFill/>
          </a:ln>
        </p:spPr>
        <p:txBody>
          <a:bodyPr anchorCtr="0" anchor="t" bIns="0" lIns="0" spcFirstLastPara="1" rIns="0" wrap="square" tIns="45700">
            <a:spAutoFit/>
          </a:bodyPr>
          <a:lstStyle/>
          <a:p>
            <a:pPr indent="0"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Data preparation  and  standardization</a:t>
            </a:r>
            <a:endParaRPr b="0" i="0" sz="2200" u="none" cap="none" strike="noStrike">
              <a:latin typeface="Calibri"/>
              <a:ea typeface="Calibri"/>
              <a:cs typeface="Calibri"/>
              <a:sym typeface="Calibri"/>
            </a:endParaRPr>
          </a:p>
        </p:txBody>
      </p:sp>
      <p:pic>
        <p:nvPicPr>
          <p:cNvPr id="189" name="Google Shape;189;p16"/>
          <p:cNvPicPr preferRelativeResize="0"/>
          <p:nvPr/>
        </p:nvPicPr>
        <p:blipFill rotWithShape="1">
          <a:blip r:embed="rId6">
            <a:alphaModFix/>
          </a:blip>
          <a:srcRect b="0" l="0" r="0" t="0"/>
          <a:stretch/>
        </p:blipFill>
        <p:spPr>
          <a:xfrm>
            <a:off x="3632200" y="3606774"/>
            <a:ext cx="556526" cy="647979"/>
          </a:xfrm>
          <a:prstGeom prst="rect">
            <a:avLst/>
          </a:prstGeom>
          <a:noFill/>
          <a:ln>
            <a:noFill/>
          </a:ln>
        </p:spPr>
      </p:pic>
      <p:pic>
        <p:nvPicPr>
          <p:cNvPr id="190" name="Google Shape;190;p16"/>
          <p:cNvPicPr preferRelativeResize="0"/>
          <p:nvPr/>
        </p:nvPicPr>
        <p:blipFill rotWithShape="1">
          <a:blip r:embed="rId7">
            <a:alphaModFix/>
          </a:blip>
          <a:srcRect b="0" l="0" r="0" t="0"/>
          <a:stretch/>
        </p:blipFill>
        <p:spPr>
          <a:xfrm>
            <a:off x="4376420" y="3169920"/>
            <a:ext cx="2514854" cy="1521713"/>
          </a:xfrm>
          <a:prstGeom prst="rect">
            <a:avLst/>
          </a:prstGeom>
          <a:noFill/>
          <a:ln>
            <a:noFill/>
          </a:ln>
        </p:spPr>
      </p:pic>
      <p:sp>
        <p:nvSpPr>
          <p:cNvPr id="191" name="Google Shape;191;p16"/>
          <p:cNvSpPr txBox="1"/>
          <p:nvPr/>
        </p:nvSpPr>
        <p:spPr>
          <a:xfrm>
            <a:off x="4556759" y="3257867"/>
            <a:ext cx="2157095" cy="1283970"/>
          </a:xfrm>
          <a:prstGeom prst="rect">
            <a:avLst/>
          </a:prstGeom>
          <a:noFill/>
          <a:ln>
            <a:noFill/>
          </a:ln>
        </p:spPr>
        <p:txBody>
          <a:bodyPr anchorCtr="0" anchor="t" bIns="0" lIns="0" spcFirstLastPara="1" rIns="0" wrap="square" tIns="40625">
            <a:spAutoFit/>
          </a:bodyPr>
          <a:lstStyle/>
          <a:p>
            <a:pPr indent="0" lvl="0" marL="12065" marR="5080" rtl="0" algn="ctr">
              <a:lnSpc>
                <a:spcPct val="91700"/>
              </a:lnSpc>
              <a:spcBef>
                <a:spcPts val="0"/>
              </a:spcBef>
              <a:spcAft>
                <a:spcPts val="0"/>
              </a:spcAft>
              <a:buNone/>
            </a:pPr>
            <a:r>
              <a:rPr b="0" i="0" lang="en-US" sz="2200" u="none" cap="none" strike="noStrike">
                <a:solidFill>
                  <a:srgbClr val="FFFFFF"/>
                </a:solidFill>
                <a:latin typeface="Calibri"/>
                <a:ea typeface="Calibri"/>
                <a:cs typeface="Calibri"/>
                <a:sym typeface="Calibri"/>
              </a:rPr>
              <a:t>Test of each model  with combinations  of  hyperparameters</a:t>
            </a:r>
            <a:endParaRPr b="0" i="0" sz="2200" u="none" cap="none" strike="noStrike">
              <a:latin typeface="Calibri"/>
              <a:ea typeface="Calibri"/>
              <a:cs typeface="Calibri"/>
              <a:sym typeface="Calibri"/>
            </a:endParaRPr>
          </a:p>
        </p:txBody>
      </p:sp>
      <p:pic>
        <p:nvPicPr>
          <p:cNvPr id="192" name="Google Shape;192;p16"/>
          <p:cNvPicPr preferRelativeResize="0"/>
          <p:nvPr/>
        </p:nvPicPr>
        <p:blipFill rotWithShape="1">
          <a:blip r:embed="rId8">
            <a:alphaModFix/>
          </a:blip>
          <a:srcRect b="0" l="0" r="0" t="0"/>
          <a:stretch/>
        </p:blipFill>
        <p:spPr>
          <a:xfrm>
            <a:off x="7109459" y="3606774"/>
            <a:ext cx="556526" cy="647979"/>
          </a:xfrm>
          <a:prstGeom prst="rect">
            <a:avLst/>
          </a:prstGeom>
          <a:noFill/>
          <a:ln>
            <a:noFill/>
          </a:ln>
        </p:spPr>
      </p:pic>
      <p:pic>
        <p:nvPicPr>
          <p:cNvPr id="193" name="Google Shape;193;p16"/>
          <p:cNvPicPr preferRelativeResize="0"/>
          <p:nvPr/>
        </p:nvPicPr>
        <p:blipFill rotWithShape="1">
          <a:blip r:embed="rId9">
            <a:alphaModFix/>
          </a:blip>
          <a:srcRect b="0" l="0" r="0" t="0"/>
          <a:stretch/>
        </p:blipFill>
        <p:spPr>
          <a:xfrm>
            <a:off x="7853680" y="3169920"/>
            <a:ext cx="2514854" cy="1521713"/>
          </a:xfrm>
          <a:prstGeom prst="rect">
            <a:avLst/>
          </a:prstGeom>
          <a:noFill/>
          <a:ln>
            <a:noFill/>
          </a:ln>
        </p:spPr>
      </p:pic>
      <p:sp>
        <p:nvSpPr>
          <p:cNvPr id="194" name="Google Shape;194;p16"/>
          <p:cNvSpPr txBox="1"/>
          <p:nvPr/>
        </p:nvSpPr>
        <p:spPr>
          <a:xfrm>
            <a:off x="8271509" y="3565525"/>
            <a:ext cx="1684655" cy="668020"/>
          </a:xfrm>
          <a:prstGeom prst="rect">
            <a:avLst/>
          </a:prstGeom>
          <a:noFill/>
          <a:ln>
            <a:noFill/>
          </a:ln>
        </p:spPr>
        <p:txBody>
          <a:bodyPr anchorCtr="0" anchor="t" bIns="0" lIns="0" spcFirstLastPara="1" rIns="0" wrap="square" tIns="45700">
            <a:spAutoFit/>
          </a:bodyPr>
          <a:lstStyle/>
          <a:p>
            <a:pPr indent="-452754" lvl="0" marL="464819" marR="5080" rtl="0" algn="l">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Comparison of  results</a:t>
            </a:r>
            <a:endParaRPr b="0" i="0" sz="2200" u="none" cap="none" strike="noStrike">
              <a:latin typeface="Calibri"/>
              <a:ea typeface="Calibri"/>
              <a:cs typeface="Calibri"/>
              <a:sym typeface="Calibri"/>
            </a:endParaRPr>
          </a:p>
        </p:txBody>
      </p:sp>
      <p:sp>
        <p:nvSpPr>
          <p:cNvPr id="195" name="Google Shape;195;p1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nvSpPr>
        <p:spPr>
          <a:xfrm>
            <a:off x="920114" y="1823465"/>
            <a:ext cx="10217150" cy="374015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Exploratory data analysis results: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Space X uses 4 different launch sites;</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launches were done to Space X itself and NASA;</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average payload of F9 v1.1 booster is 2,928 kg;</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success landing outcome happened in 2015 fiver year after the first launch;</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Almost 100% of mission outcomes were successful;</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Two booster versions failed at landing in drone ships in 2015: F9 v1.1 B1012 and F9 v1.1 B1015;</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number of landing outcomes became as better as years passed.</a:t>
            </a:r>
            <a:endParaRPr b="0" i="0" sz="1600" u="none" cap="none" strike="noStrike">
              <a:latin typeface="Helvetica Neue"/>
              <a:ea typeface="Helvetica Neue"/>
              <a:cs typeface="Helvetica Neue"/>
              <a:sym typeface="Helvetica Neue"/>
            </a:endParaRPr>
          </a:p>
        </p:txBody>
      </p:sp>
      <p:sp>
        <p:nvSpPr>
          <p:cNvPr id="201" name="Google Shape;201;p1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02" name="Google Shape;202;p17"/>
          <p:cNvSpPr txBox="1"/>
          <p:nvPr>
            <p:ph type="title"/>
          </p:nvPr>
        </p:nvSpPr>
        <p:spPr>
          <a:xfrm>
            <a:off x="849007" y="418775"/>
            <a:ext cx="3259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nvSpPr>
        <p:spPr>
          <a:xfrm>
            <a:off x="920114" y="1823465"/>
            <a:ext cx="10147300" cy="120967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Using interactive analytics was possible to identify that launch sites use to be in</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safety places, near sea, for example and have a good logistic infrastructure around.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Most launches happens at east cost launch sites.</a:t>
            </a:r>
            <a:endParaRPr b="0" i="0" sz="2200" u="none" cap="none" strike="noStrike">
              <a:latin typeface="Helvetica Neue"/>
              <a:ea typeface="Helvetica Neue"/>
              <a:cs typeface="Helvetica Neue"/>
              <a:sym typeface="Helvetica Neue"/>
            </a:endParaRPr>
          </a:p>
        </p:txBody>
      </p:sp>
      <p:sp>
        <p:nvSpPr>
          <p:cNvPr id="208" name="Google Shape;208;p18"/>
          <p:cNvSpPr txBox="1"/>
          <p:nvPr>
            <p:ph type="title"/>
          </p:nvPr>
        </p:nvSpPr>
        <p:spPr>
          <a:xfrm>
            <a:off x="849004" y="418775"/>
            <a:ext cx="2464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09" name="Google Shape;209;p18"/>
          <p:cNvPicPr preferRelativeResize="0"/>
          <p:nvPr/>
        </p:nvPicPr>
        <p:blipFill rotWithShape="1">
          <a:blip r:embed="rId3">
            <a:alphaModFix/>
          </a:blip>
          <a:srcRect b="0" l="0" r="0" t="0"/>
          <a:stretch/>
        </p:blipFill>
        <p:spPr>
          <a:xfrm>
            <a:off x="985519" y="3517900"/>
            <a:ext cx="4038600" cy="243586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6972300" y="3497579"/>
            <a:ext cx="4038600" cy="2456180"/>
          </a:xfrm>
          <a:prstGeom prst="rect">
            <a:avLst/>
          </a:prstGeom>
          <a:noFill/>
          <a:ln>
            <a:noFill/>
          </a:ln>
        </p:spPr>
      </p:pic>
      <p:sp>
        <p:nvSpPr>
          <p:cNvPr id="211" name="Google Shape;211;p1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txBox="1"/>
          <p:nvPr/>
        </p:nvSpPr>
        <p:spPr>
          <a:xfrm>
            <a:off x="920114" y="1823465"/>
            <a:ext cx="6859270" cy="136715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Predictive Analysis showed that Decision Tree Classifier  is the best model to predict successful landings, having  accuracy over 87% and accuracy for test data over  94%.</a:t>
            </a:r>
            <a:endParaRPr b="0" i="0" sz="2200" u="none" cap="none" strike="noStrike">
              <a:latin typeface="Helvetica Neue"/>
              <a:ea typeface="Helvetica Neue"/>
              <a:cs typeface="Helvetica Neue"/>
              <a:sym typeface="Helvetica Neue"/>
            </a:endParaRPr>
          </a:p>
        </p:txBody>
      </p:sp>
      <p:sp>
        <p:nvSpPr>
          <p:cNvPr id="217" name="Google Shape;217;p19"/>
          <p:cNvSpPr txBox="1"/>
          <p:nvPr>
            <p:ph type="title"/>
          </p:nvPr>
        </p:nvSpPr>
        <p:spPr>
          <a:xfrm>
            <a:off x="849009" y="418775"/>
            <a:ext cx="3675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18" name="Google Shape;218;p19"/>
          <p:cNvPicPr preferRelativeResize="0"/>
          <p:nvPr/>
        </p:nvPicPr>
        <p:blipFill rotWithShape="1">
          <a:blip r:embed="rId3">
            <a:alphaModFix/>
          </a:blip>
          <a:srcRect b="0" l="0" r="0" t="0"/>
          <a:stretch/>
        </p:blipFill>
        <p:spPr>
          <a:xfrm>
            <a:off x="7609840" y="2961639"/>
            <a:ext cx="3675379" cy="2646680"/>
          </a:xfrm>
          <a:prstGeom prst="rect">
            <a:avLst/>
          </a:prstGeom>
          <a:noFill/>
          <a:ln>
            <a:noFill/>
          </a:ln>
        </p:spPr>
      </p:pic>
      <p:sp>
        <p:nvSpPr>
          <p:cNvPr id="219" name="Google Shape;219;p1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nvSpPr>
        <p:spPr>
          <a:xfrm>
            <a:off x="1037589" y="1952001"/>
            <a:ext cx="2542540" cy="3104515"/>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Introduction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Methodology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Results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Conclusion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Appendix</a:t>
            </a:r>
            <a:endParaRPr b="0" i="0" sz="2200" u="none" cap="none" strike="noStrike">
              <a:latin typeface="Helvetica Neue"/>
              <a:ea typeface="Helvetica Neue"/>
              <a:cs typeface="Helvetica Neue"/>
              <a:sym typeface="Helvetica Neue"/>
            </a:endParaRPr>
          </a:p>
        </p:txBody>
      </p:sp>
      <p:sp>
        <p:nvSpPr>
          <p:cNvPr id="52" name="Google Shape;52;p2"/>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53" name="Google Shape;53;p2"/>
          <p:cNvSpPr txBox="1"/>
          <p:nvPr>
            <p:ph type="title"/>
          </p:nvPr>
        </p:nvSpPr>
        <p:spPr>
          <a:xfrm>
            <a:off x="849002" y="418525"/>
            <a:ext cx="1934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0"/>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nvSpPr>
        <p:spPr>
          <a:xfrm>
            <a:off x="943927" y="3870642"/>
            <a:ext cx="9347200" cy="1723389"/>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the plot above, it’s possible to verify that the best launch site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nowadays is CCAF5 SLC 40, where most of recent launches were successful;</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 second place VAFB SLC 4E and third place KSC LC 39A;</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It’s also possible to see that the general success rate improved over time.</a:t>
            </a:r>
            <a:endParaRPr b="0" i="0" sz="2200" u="none" cap="none" strike="noStrike">
              <a:latin typeface="Helvetica Neue"/>
              <a:ea typeface="Helvetica Neue"/>
              <a:cs typeface="Helvetica Neue"/>
              <a:sym typeface="Helvetica Neue"/>
            </a:endParaRPr>
          </a:p>
        </p:txBody>
      </p:sp>
      <p:sp>
        <p:nvSpPr>
          <p:cNvPr id="230" name="Google Shape;230;p21"/>
          <p:cNvSpPr txBox="1"/>
          <p:nvPr>
            <p:ph type="title"/>
          </p:nvPr>
        </p:nvSpPr>
        <p:spPr>
          <a:xfrm>
            <a:off x="849001" y="418775"/>
            <a:ext cx="7019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Launch Site</a:t>
            </a:r>
            <a:endParaRPr/>
          </a:p>
        </p:txBody>
      </p:sp>
      <p:pic>
        <p:nvPicPr>
          <p:cNvPr id="231" name="Google Shape;231;p21"/>
          <p:cNvPicPr preferRelativeResize="0"/>
          <p:nvPr/>
        </p:nvPicPr>
        <p:blipFill rotWithShape="1">
          <a:blip r:embed="rId3">
            <a:alphaModFix/>
          </a:blip>
          <a:srcRect b="0" l="0" r="0" t="0"/>
          <a:stretch/>
        </p:blipFill>
        <p:spPr>
          <a:xfrm>
            <a:off x="769619" y="1384300"/>
            <a:ext cx="10576560" cy="2385060"/>
          </a:xfrm>
          <a:prstGeom prst="rect">
            <a:avLst/>
          </a:prstGeom>
          <a:noFill/>
          <a:ln>
            <a:noFill/>
          </a:ln>
        </p:spPr>
      </p:pic>
      <p:sp>
        <p:nvSpPr>
          <p:cNvPr id="232" name="Google Shape;232;p2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nvSpPr>
        <p:spPr>
          <a:xfrm>
            <a:off x="835977" y="3959288"/>
            <a:ext cx="10083800" cy="154559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9,000kg (about the weight of a school bus) have excellent success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rate;</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12,000kg seems to be possible only on CCAFS SLC 40 and KSC LC</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39A launch sites.</a:t>
            </a:r>
            <a:endParaRPr b="0" i="0" sz="2200" u="none" cap="none" strike="noStrike">
              <a:latin typeface="Helvetica Neue"/>
              <a:ea typeface="Helvetica Neue"/>
              <a:cs typeface="Helvetica Neue"/>
              <a:sym typeface="Helvetica Neue"/>
            </a:endParaRPr>
          </a:p>
        </p:txBody>
      </p:sp>
      <p:sp>
        <p:nvSpPr>
          <p:cNvPr id="238" name="Google Shape;238;p22"/>
          <p:cNvSpPr txBox="1"/>
          <p:nvPr>
            <p:ph type="title"/>
          </p:nvPr>
        </p:nvSpPr>
        <p:spPr>
          <a:xfrm>
            <a:off x="849002" y="418525"/>
            <a:ext cx="6141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Site</a:t>
            </a:r>
            <a:endParaRPr/>
          </a:p>
        </p:txBody>
      </p:sp>
      <p:pic>
        <p:nvPicPr>
          <p:cNvPr id="239" name="Google Shape;239;p22"/>
          <p:cNvPicPr preferRelativeResize="0"/>
          <p:nvPr/>
        </p:nvPicPr>
        <p:blipFill rotWithShape="1">
          <a:blip r:embed="rId3">
            <a:alphaModFix/>
          </a:blip>
          <a:srcRect b="0" l="0" r="0" t="0"/>
          <a:stretch/>
        </p:blipFill>
        <p:spPr>
          <a:xfrm>
            <a:off x="756919" y="1361439"/>
            <a:ext cx="10678160" cy="2382519"/>
          </a:xfrm>
          <a:prstGeom prst="rect">
            <a:avLst/>
          </a:prstGeom>
          <a:noFill/>
          <a:ln>
            <a:noFill/>
          </a:ln>
        </p:spPr>
      </p:pic>
      <p:sp>
        <p:nvSpPr>
          <p:cNvPr id="240" name="Google Shape;240;p2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nvSpPr>
        <p:spPr>
          <a:xfrm>
            <a:off x="848994" y="1884997"/>
            <a:ext cx="5565140" cy="359346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biggest success rates happens to orbits: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ES-L1;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GEO;</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HEO;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SSO.</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Followed by: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VLEO (above 80%);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LFO (above 70%).</a:t>
            </a:r>
            <a:endParaRPr b="0" i="0" sz="1800" u="none" cap="none" strike="noStrike">
              <a:latin typeface="Helvetica Neue"/>
              <a:ea typeface="Helvetica Neue"/>
              <a:cs typeface="Helvetica Neue"/>
              <a:sym typeface="Helvetica Neue"/>
            </a:endParaRPr>
          </a:p>
        </p:txBody>
      </p:sp>
      <p:sp>
        <p:nvSpPr>
          <p:cNvPr id="246" name="Google Shape;246;p23"/>
          <p:cNvSpPr txBox="1"/>
          <p:nvPr>
            <p:ph type="title"/>
          </p:nvPr>
        </p:nvSpPr>
        <p:spPr>
          <a:xfrm>
            <a:off x="849001" y="418775"/>
            <a:ext cx="6704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 Rate vs. Orbit Type</a:t>
            </a:r>
            <a:endParaRPr/>
          </a:p>
        </p:txBody>
      </p:sp>
      <p:pic>
        <p:nvPicPr>
          <p:cNvPr id="247" name="Google Shape;247;p23"/>
          <p:cNvPicPr preferRelativeResize="0"/>
          <p:nvPr/>
        </p:nvPicPr>
        <p:blipFill rotWithShape="1">
          <a:blip r:embed="rId3">
            <a:alphaModFix/>
          </a:blip>
          <a:srcRect b="0" l="0" r="0" t="0"/>
          <a:stretch/>
        </p:blipFill>
        <p:spPr>
          <a:xfrm>
            <a:off x="7741919" y="1869439"/>
            <a:ext cx="3543300" cy="2667000"/>
          </a:xfrm>
          <a:prstGeom prst="rect">
            <a:avLst/>
          </a:prstGeom>
          <a:noFill/>
          <a:ln>
            <a:noFill/>
          </a:ln>
        </p:spPr>
      </p:pic>
      <p:sp>
        <p:nvSpPr>
          <p:cNvPr id="248" name="Google Shape;248;p2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nvSpPr>
        <p:spPr>
          <a:xfrm>
            <a:off x="848994" y="4087379"/>
            <a:ext cx="9236075" cy="138684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success rate improved over time to all orbits;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VLEO orbit seems a new business opportunity, due to recent increase of its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frequency.</a:t>
            </a:r>
            <a:endParaRPr b="0" i="0" sz="2200" u="none" cap="none" strike="noStrike">
              <a:latin typeface="Helvetica Neue"/>
              <a:ea typeface="Helvetica Neue"/>
              <a:cs typeface="Helvetica Neue"/>
              <a:sym typeface="Helvetica Neue"/>
            </a:endParaRPr>
          </a:p>
        </p:txBody>
      </p:sp>
      <p:sp>
        <p:nvSpPr>
          <p:cNvPr id="254" name="Google Shape;254;p24"/>
          <p:cNvSpPr txBox="1"/>
          <p:nvPr>
            <p:ph type="title"/>
          </p:nvPr>
        </p:nvSpPr>
        <p:spPr>
          <a:xfrm>
            <a:off x="849002" y="418775"/>
            <a:ext cx="7533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Orbit Type</a:t>
            </a:r>
            <a:endParaRPr/>
          </a:p>
        </p:txBody>
      </p:sp>
      <p:pic>
        <p:nvPicPr>
          <p:cNvPr id="255" name="Google Shape;255;p24"/>
          <p:cNvPicPr preferRelativeResize="0"/>
          <p:nvPr/>
        </p:nvPicPr>
        <p:blipFill rotWithShape="1">
          <a:blip r:embed="rId3">
            <a:alphaModFix/>
          </a:blip>
          <a:srcRect b="0" l="0" r="0" t="0"/>
          <a:stretch/>
        </p:blipFill>
        <p:spPr>
          <a:xfrm>
            <a:off x="769619" y="1597660"/>
            <a:ext cx="10688320" cy="2379980"/>
          </a:xfrm>
          <a:prstGeom prst="rect">
            <a:avLst/>
          </a:prstGeom>
          <a:noFill/>
          <a:ln>
            <a:noFill/>
          </a:ln>
        </p:spPr>
      </p:pic>
      <p:sp>
        <p:nvSpPr>
          <p:cNvPr id="256" name="Google Shape;256;p2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nvSpPr>
        <p:spPr>
          <a:xfrm>
            <a:off x="848994" y="3662731"/>
            <a:ext cx="9758680" cy="1566545"/>
          </a:xfrm>
          <a:prstGeom prst="rect">
            <a:avLst/>
          </a:prstGeom>
          <a:noFill/>
          <a:ln>
            <a:noFill/>
          </a:ln>
        </p:spPr>
        <p:txBody>
          <a:bodyPr anchorCtr="0" anchor="t" bIns="0" lIns="0" spcFirstLastPara="1" rIns="0" wrap="square" tIns="19112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there is no relation between payload and success rate to orbit GTO;</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ISS orbit has the widest range of payload and a good rate of success;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There are few launches to the orbits SO and GEO.</a:t>
            </a:r>
            <a:endParaRPr b="0" i="0" sz="2200" u="none" cap="none" strike="noStrike">
              <a:latin typeface="Helvetica Neue"/>
              <a:ea typeface="Helvetica Neue"/>
              <a:cs typeface="Helvetica Neue"/>
              <a:sym typeface="Helvetica Neue"/>
            </a:endParaRPr>
          </a:p>
        </p:txBody>
      </p:sp>
      <p:sp>
        <p:nvSpPr>
          <p:cNvPr id="262" name="Google Shape;262;p25"/>
          <p:cNvSpPr txBox="1"/>
          <p:nvPr>
            <p:ph type="title"/>
          </p:nvPr>
        </p:nvSpPr>
        <p:spPr>
          <a:xfrm>
            <a:off x="849003" y="418775"/>
            <a:ext cx="6555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Orbit Type</a:t>
            </a:r>
            <a:endParaRPr/>
          </a:p>
        </p:txBody>
      </p:sp>
      <p:pic>
        <p:nvPicPr>
          <p:cNvPr id="263" name="Google Shape;263;p25"/>
          <p:cNvPicPr preferRelativeResize="0"/>
          <p:nvPr/>
        </p:nvPicPr>
        <p:blipFill rotWithShape="1">
          <a:blip r:embed="rId3">
            <a:alphaModFix/>
          </a:blip>
          <a:srcRect b="0" l="0" r="0" t="0"/>
          <a:stretch/>
        </p:blipFill>
        <p:spPr>
          <a:xfrm>
            <a:off x="769619" y="1442719"/>
            <a:ext cx="10688320" cy="2382519"/>
          </a:xfrm>
          <a:prstGeom prst="rect">
            <a:avLst/>
          </a:prstGeom>
          <a:noFill/>
          <a:ln>
            <a:noFill/>
          </a:ln>
        </p:spPr>
      </p:pic>
      <p:sp>
        <p:nvSpPr>
          <p:cNvPr id="264" name="Google Shape;264;p2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nvSpPr>
        <p:spPr>
          <a:xfrm>
            <a:off x="848994" y="2085975"/>
            <a:ext cx="5510530" cy="188023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Success rate started increasing in 2013 and</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kept until 2020;</a:t>
            </a:r>
            <a:endParaRPr b="0" i="0" sz="2200" u="none" cap="none" strike="noStrike">
              <a:latin typeface="Helvetica Neue"/>
              <a:ea typeface="Helvetica Neue"/>
              <a:cs typeface="Helvetica Neue"/>
              <a:sym typeface="Helvetica Neue"/>
            </a:endParaRPr>
          </a:p>
          <a:p>
            <a:pPr indent="-228600" lvl="0" marL="241300" marR="4495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 seems that the first three years were a  period of adjusts and improvement of  technology.</a:t>
            </a:r>
            <a:endParaRPr b="0" i="0" sz="2200" u="none" cap="none" strike="noStrike">
              <a:latin typeface="Helvetica Neue"/>
              <a:ea typeface="Helvetica Neue"/>
              <a:cs typeface="Helvetica Neue"/>
              <a:sym typeface="Helvetica Neue"/>
            </a:endParaRPr>
          </a:p>
        </p:txBody>
      </p:sp>
      <p:sp>
        <p:nvSpPr>
          <p:cNvPr id="270" name="Google Shape;270;p26"/>
          <p:cNvSpPr txBox="1"/>
          <p:nvPr>
            <p:ph type="title"/>
          </p:nvPr>
        </p:nvSpPr>
        <p:spPr>
          <a:xfrm>
            <a:off x="849003" y="418525"/>
            <a:ext cx="8709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Yearly Trend</a:t>
            </a:r>
            <a:endParaRPr/>
          </a:p>
        </p:txBody>
      </p:sp>
      <p:pic>
        <p:nvPicPr>
          <p:cNvPr id="271" name="Google Shape;271;p26"/>
          <p:cNvPicPr preferRelativeResize="0"/>
          <p:nvPr/>
        </p:nvPicPr>
        <p:blipFill rotWithShape="1">
          <a:blip r:embed="rId3">
            <a:alphaModFix/>
          </a:blip>
          <a:srcRect b="0" l="0" r="0" t="0"/>
          <a:stretch/>
        </p:blipFill>
        <p:spPr>
          <a:xfrm>
            <a:off x="7741919" y="2070100"/>
            <a:ext cx="3543300" cy="2494280"/>
          </a:xfrm>
          <a:prstGeom prst="rect">
            <a:avLst/>
          </a:prstGeom>
          <a:noFill/>
          <a:ln>
            <a:noFill/>
          </a:ln>
        </p:spPr>
      </p:pic>
      <p:sp>
        <p:nvSpPr>
          <p:cNvPr id="272" name="Google Shape;272;p2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nvSpPr>
        <p:spPr>
          <a:xfrm>
            <a:off x="848994" y="1841880"/>
            <a:ext cx="570611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data, there are four launch sites:</a:t>
            </a:r>
            <a:endParaRPr b="0" i="0" sz="2200" u="none" cap="none" strike="noStrike">
              <a:latin typeface="Helvetica Neue"/>
              <a:ea typeface="Helvetica Neue"/>
              <a:cs typeface="Helvetica Neue"/>
              <a:sym typeface="Helvetica Neue"/>
            </a:endParaRPr>
          </a:p>
        </p:txBody>
      </p:sp>
      <p:sp>
        <p:nvSpPr>
          <p:cNvPr id="278" name="Google Shape;278;p2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79" name="Google Shape;279;p27"/>
          <p:cNvSpPr txBox="1"/>
          <p:nvPr/>
        </p:nvSpPr>
        <p:spPr>
          <a:xfrm>
            <a:off x="848994" y="4920932"/>
            <a:ext cx="9072880"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They are obtained by selecting unique occurrences of “launch_site” values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from the dataset.</a:t>
            </a:r>
            <a:endParaRPr b="0" i="0" sz="2200" u="none" cap="none" strike="noStrike">
              <a:latin typeface="Helvetica Neue"/>
              <a:ea typeface="Helvetica Neue"/>
              <a:cs typeface="Helvetica Neue"/>
              <a:sym typeface="Helvetica Neue"/>
            </a:endParaRPr>
          </a:p>
        </p:txBody>
      </p:sp>
      <p:sp>
        <p:nvSpPr>
          <p:cNvPr id="280" name="Google Shape;280;p27"/>
          <p:cNvSpPr txBox="1"/>
          <p:nvPr>
            <p:ph type="title"/>
          </p:nvPr>
        </p:nvSpPr>
        <p:spPr>
          <a:xfrm>
            <a:off x="849005" y="418525"/>
            <a:ext cx="8278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 Names</a:t>
            </a:r>
            <a:endParaRPr/>
          </a:p>
        </p:txBody>
      </p:sp>
      <p:graphicFrame>
        <p:nvGraphicFramePr>
          <p:cNvPr id="281" name="Google Shape;281;p27"/>
          <p:cNvGraphicFramePr/>
          <p:nvPr/>
        </p:nvGraphicFramePr>
        <p:xfrm>
          <a:off x="1530603" y="2623185"/>
          <a:ext cx="3000000" cy="3000000"/>
        </p:xfrm>
        <a:graphic>
          <a:graphicData uri="http://schemas.openxmlformats.org/drawingml/2006/table">
            <a:tbl>
              <a:tblPr bandRow="1" firstRow="1">
                <a:noFill/>
                <a:tableStyleId>{0320ED7C-5975-4A01-9269-65D399E0C2D5}</a:tableStyleId>
              </a:tblPr>
              <a:tblGrid>
                <a:gridCol w="18942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SLC-40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KSC LC-39A</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VAFB SLC-4E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nvSpPr>
        <p:spPr>
          <a:xfrm>
            <a:off x="848994" y="1841880"/>
            <a:ext cx="584644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5 records where launch sites begin with `CCA`:</a:t>
            </a:r>
            <a:endParaRPr b="0" i="0" sz="2200" u="none" cap="none" strike="noStrike">
              <a:latin typeface="Helvetica Neue"/>
              <a:ea typeface="Helvetica Neue"/>
              <a:cs typeface="Helvetica Neue"/>
              <a:sym typeface="Helvetica Neue"/>
            </a:endParaRPr>
          </a:p>
        </p:txBody>
      </p:sp>
      <p:sp>
        <p:nvSpPr>
          <p:cNvPr id="287" name="Google Shape;287;p2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88" name="Google Shape;288;p28"/>
          <p:cNvSpPr txBox="1"/>
          <p:nvPr/>
        </p:nvSpPr>
        <p:spPr>
          <a:xfrm>
            <a:off x="848994" y="5434647"/>
            <a:ext cx="7169784"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Here we can see five samples of Cape Canaveral launches.</a:t>
            </a:r>
            <a:endParaRPr b="0" i="0" sz="2200" u="none" cap="none" strike="noStrike">
              <a:latin typeface="Helvetica Neue"/>
              <a:ea typeface="Helvetica Neue"/>
              <a:cs typeface="Helvetica Neue"/>
              <a:sym typeface="Helvetica Neue"/>
            </a:endParaRPr>
          </a:p>
        </p:txBody>
      </p:sp>
      <p:sp>
        <p:nvSpPr>
          <p:cNvPr id="289" name="Google Shape;289;p28"/>
          <p:cNvSpPr txBox="1"/>
          <p:nvPr>
            <p:ph type="title"/>
          </p:nvPr>
        </p:nvSpPr>
        <p:spPr>
          <a:xfrm>
            <a:off x="849001" y="418525"/>
            <a:ext cx="819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Site Names Begin with 'CCA'</a:t>
            </a:r>
            <a:endParaRPr/>
          </a:p>
        </p:txBody>
      </p:sp>
      <p:graphicFrame>
        <p:nvGraphicFramePr>
          <p:cNvPr id="290" name="Google Shape;290;p28"/>
          <p:cNvGraphicFramePr/>
          <p:nvPr/>
        </p:nvGraphicFramePr>
        <p:xfrm>
          <a:off x="763663" y="2284095"/>
          <a:ext cx="3000000" cy="3000000"/>
        </p:xfrm>
        <a:graphic>
          <a:graphicData uri="http://schemas.openxmlformats.org/drawingml/2006/table">
            <a:tbl>
              <a:tblPr bandRow="1" firstRow="1">
                <a:noFill/>
                <a:tableStyleId>{0320ED7C-5975-4A01-9269-65D399E0C2D5}</a:tableStyleId>
              </a:tblPr>
              <a:tblGrid>
                <a:gridCol w="1063000"/>
                <a:gridCol w="1063000"/>
                <a:gridCol w="1063000"/>
                <a:gridCol w="1063000"/>
                <a:gridCol w="1388750"/>
                <a:gridCol w="904875"/>
                <a:gridCol w="894725"/>
                <a:gridCol w="1062350"/>
                <a:gridCol w="902325"/>
                <a:gridCol w="1222375"/>
              </a:tblGrid>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Date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Time UTC</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391795"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Booster  Version</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Launch Site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20700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  Mass kg</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Orbit</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Customer</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12318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Mission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44323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Landing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2010-06-04</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18:45:00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B0003</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155575" rtl="0" algn="l">
                        <a:lnSpc>
                          <a:spcPct val="100000"/>
                        </a:lnSpc>
                        <a:spcBef>
                          <a:spcPts val="0"/>
                        </a:spcBef>
                        <a:spcAft>
                          <a:spcPts val="0"/>
                        </a:spcAft>
                        <a:buNone/>
                      </a:pPr>
                      <a:r>
                        <a:rPr lang="en-US" sz="1200" u="none" cap="none" strike="noStrike">
                          <a:latin typeface="Calibri"/>
                          <a:ea typeface="Calibri"/>
                          <a:cs typeface="Calibri"/>
                          <a:sym typeface="Calibri"/>
                        </a:rPr>
                        <a:t>Dragon Spacecraft  Qualification Unit</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SpaceX</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400685" rtl="0" algn="l">
                        <a:lnSpc>
                          <a:spcPct val="100000"/>
                        </a:lnSpc>
                        <a:spcBef>
                          <a:spcPts val="0"/>
                        </a:spcBef>
                        <a:spcAft>
                          <a:spcPts val="0"/>
                        </a:spcAft>
                        <a:buNone/>
                      </a:pPr>
                      <a:r>
                        <a:rPr lang="en-US" sz="1200" u="none" cap="none" strike="noStrike">
                          <a:latin typeface="Calibri"/>
                          <a:ea typeface="Calibri"/>
                          <a:cs typeface="Calibri"/>
                          <a:sym typeface="Calibri"/>
                        </a:rPr>
                        <a:t>Failure  (parachute)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822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2010-12-08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15:43:00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1905" rtl="0" algn="ctr">
                        <a:lnSpc>
                          <a:spcPct val="100000"/>
                        </a:lnSpc>
                        <a:spcBef>
                          <a:spcPts val="1070"/>
                        </a:spcBef>
                        <a:spcAft>
                          <a:spcPts val="0"/>
                        </a:spcAft>
                        <a:buNone/>
                      </a:pPr>
                      <a:r>
                        <a:rPr lang="en-US" sz="1200" u="none" cap="none" strike="noStrike">
                          <a:latin typeface="Calibri"/>
                          <a:ea typeface="Calibri"/>
                          <a:cs typeface="Calibri"/>
                          <a:sym typeface="Calibri"/>
                        </a:rPr>
                        <a:t>F9 v1.0 B0004</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075" marR="0" rtl="0" algn="l">
                        <a:lnSpc>
                          <a:spcPct val="100000"/>
                        </a:lnSpc>
                        <a:spcBef>
                          <a:spcPts val="107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95250" rtl="0" algn="l">
                        <a:lnSpc>
                          <a:spcPct val="100000"/>
                        </a:lnSpc>
                        <a:spcBef>
                          <a:spcPts val="0"/>
                        </a:spcBef>
                        <a:spcAft>
                          <a:spcPts val="0"/>
                        </a:spcAft>
                        <a:buNone/>
                      </a:pPr>
                      <a:r>
                        <a:rPr lang="en-US" sz="1200" u="none" cap="none" strike="noStrike">
                          <a:latin typeface="Calibri"/>
                          <a:ea typeface="Calibri"/>
                          <a:cs typeface="Calibri"/>
                          <a:sym typeface="Calibri"/>
                        </a:rPr>
                        <a:t>Dragon demo flight  C1, two CubeSats,  barrel of Brouere  cheese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NRO</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3345" marR="0" rtl="0" algn="l">
                        <a:lnSpc>
                          <a:spcPct val="100000"/>
                        </a:lnSpc>
                        <a:spcBef>
                          <a:spcPts val="107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Failure</a:t>
                      </a:r>
                      <a:endParaRPr sz="1200" u="none" cap="none" strike="noStrike">
                        <a:latin typeface="Calibri"/>
                        <a:ea typeface="Calibri"/>
                        <a:cs typeface="Calibri"/>
                        <a:sym typeface="Calibri"/>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(parachute)</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2012-05-22</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07:44:00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Dragon demo flight</a:t>
                      </a:r>
                      <a:endParaRPr sz="12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C2</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525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2012-10-08</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00:35:00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B0006</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2013-03-01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15:10:00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CRS-2</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677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nvSpPr>
        <p:spPr>
          <a:xfrm>
            <a:off x="848994" y="1841880"/>
            <a:ext cx="571246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carried by boosters from NASA:</a:t>
            </a:r>
            <a:endParaRPr b="0" i="0" sz="2200" u="none" cap="none" strike="noStrike">
              <a:latin typeface="Helvetica Neue"/>
              <a:ea typeface="Helvetica Neue"/>
              <a:cs typeface="Helvetica Neue"/>
              <a:sym typeface="Helvetica Neue"/>
            </a:endParaRPr>
          </a:p>
        </p:txBody>
      </p:sp>
      <p:sp>
        <p:nvSpPr>
          <p:cNvPr id="296" name="Google Shape;296;p2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97" name="Google Shape;297;p29"/>
          <p:cNvSpPr txBox="1"/>
          <p:nvPr/>
        </p:nvSpPr>
        <p:spPr>
          <a:xfrm>
            <a:off x="848994" y="4408170"/>
            <a:ext cx="8649970" cy="69596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calculated above, by summing all payloads whose codes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contain ‘CRS’, which corresponds to NASA.</a:t>
            </a:r>
            <a:endParaRPr b="0" i="0" sz="2200" u="none" cap="none" strike="noStrike">
              <a:latin typeface="Helvetica Neue"/>
              <a:ea typeface="Helvetica Neue"/>
              <a:cs typeface="Helvetica Neue"/>
              <a:sym typeface="Helvetica Neue"/>
            </a:endParaRPr>
          </a:p>
        </p:txBody>
      </p:sp>
      <p:sp>
        <p:nvSpPr>
          <p:cNvPr id="298" name="Google Shape;298;p29"/>
          <p:cNvSpPr txBox="1"/>
          <p:nvPr>
            <p:ph type="title"/>
          </p:nvPr>
        </p:nvSpPr>
        <p:spPr>
          <a:xfrm>
            <a:off x="849004" y="418525"/>
            <a:ext cx="6655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Total Payload Mass</a:t>
            </a:r>
            <a:endParaRPr/>
          </a:p>
        </p:txBody>
      </p:sp>
      <p:graphicFrame>
        <p:nvGraphicFramePr>
          <p:cNvPr id="299" name="Google Shape;299;p29"/>
          <p:cNvGraphicFramePr/>
          <p:nvPr/>
        </p:nvGraphicFramePr>
        <p:xfrm>
          <a:off x="1670050" y="2808604"/>
          <a:ext cx="3000000" cy="3000000"/>
        </p:xfrm>
        <a:graphic>
          <a:graphicData uri="http://schemas.openxmlformats.org/drawingml/2006/table">
            <a:tbl>
              <a:tblPr bandRow="1" firstRow="1">
                <a:noFill/>
                <a:tableStyleId>{0320ED7C-5975-4A01-9269-65D399E0C2D5}</a:tableStyleId>
              </a:tblPr>
              <a:tblGrid>
                <a:gridCol w="18815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Total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111.268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nvSpPr>
        <p:spPr>
          <a:xfrm>
            <a:off x="1037907" y="1198452"/>
            <a:ext cx="9676765" cy="4078604"/>
          </a:xfrm>
          <a:prstGeom prst="rect">
            <a:avLst/>
          </a:prstGeom>
          <a:noFill/>
          <a:ln>
            <a:noFill/>
          </a:ln>
        </p:spPr>
        <p:txBody>
          <a:bodyPr anchorCtr="0" anchor="t" bIns="0" lIns="0" spcFirstLastPara="1" rIns="0" wrap="square" tIns="202550">
            <a:spAutoFit/>
          </a:bodyPr>
          <a:lstStyle/>
          <a:p>
            <a:pPr indent="-228600" lvl="0" marL="240665"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methodologies were used to analyze data:</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2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Data Collection using web scraping and SpaceX API;</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Exploratory Data Analysis (EDA), including data wrangling, data visualization and interactive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visual analytics;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Machine Learning Prediction.</a:t>
            </a:r>
            <a:endParaRPr b="0" i="0" sz="1800" u="none" cap="none" strike="noStrike">
              <a:latin typeface="Helvetica Neue"/>
              <a:ea typeface="Helvetica Neue"/>
              <a:cs typeface="Helvetica Neue"/>
              <a:sym typeface="Helvetica Neue"/>
            </a:endParaRPr>
          </a:p>
          <a:p>
            <a:pPr indent="-228600" lvl="0" marL="240665" marR="0" rtl="0" algn="l">
              <a:lnSpc>
                <a:spcPct val="100000"/>
              </a:lnSpc>
              <a:spcBef>
                <a:spcPts val="11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Summary of all results</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It was possible to collected valuable data from public sources;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EDA allowed to identify which features are the best to predict success of launchings;</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Machine Learning Prediction showed the best model to predict which characteristics are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important to drive this opportunity by the best way, using all collected data.</a:t>
            </a:r>
            <a:endParaRPr b="0" i="0" sz="1800" u="none" cap="none" strike="noStrike">
              <a:latin typeface="Helvetica Neue"/>
              <a:ea typeface="Helvetica Neue"/>
              <a:cs typeface="Helvetica Neue"/>
              <a:sym typeface="Helvetica Neue"/>
            </a:endParaRPr>
          </a:p>
        </p:txBody>
      </p:sp>
      <p:sp>
        <p:nvSpPr>
          <p:cNvPr id="59" name="Google Shape;59;p3"/>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0" name="Google Shape;60;p3"/>
          <p:cNvSpPr txBox="1"/>
          <p:nvPr>
            <p:ph type="title"/>
          </p:nvPr>
        </p:nvSpPr>
        <p:spPr>
          <a:xfrm>
            <a:off x="849002" y="418775"/>
            <a:ext cx="5097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nvSpPr>
        <p:spPr>
          <a:xfrm>
            <a:off x="848994" y="1841880"/>
            <a:ext cx="722312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Average payload mass carried by booster version F9 v1.1:</a:t>
            </a:r>
            <a:endParaRPr b="0" i="0" sz="2200" u="none" cap="none" strike="noStrike">
              <a:latin typeface="Helvetica Neue"/>
              <a:ea typeface="Helvetica Neue"/>
              <a:cs typeface="Helvetica Neue"/>
              <a:sym typeface="Helvetica Neue"/>
            </a:endParaRPr>
          </a:p>
        </p:txBody>
      </p:sp>
      <p:sp>
        <p:nvSpPr>
          <p:cNvPr id="305" name="Google Shape;305;p3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06" name="Google Shape;306;p30"/>
          <p:cNvSpPr txBox="1"/>
          <p:nvPr/>
        </p:nvSpPr>
        <p:spPr>
          <a:xfrm>
            <a:off x="848994" y="4920932"/>
            <a:ext cx="8767445"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Filtering data by the booster version above and calculating the average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payload mass we obtained the value of 2,928 kg.</a:t>
            </a:r>
            <a:endParaRPr b="0" i="0" sz="2200" u="none" cap="none" strike="noStrike">
              <a:latin typeface="Helvetica Neue"/>
              <a:ea typeface="Helvetica Neue"/>
              <a:cs typeface="Helvetica Neue"/>
              <a:sym typeface="Helvetica Neue"/>
            </a:endParaRPr>
          </a:p>
        </p:txBody>
      </p:sp>
      <p:sp>
        <p:nvSpPr>
          <p:cNvPr id="307" name="Google Shape;307;p30"/>
          <p:cNvSpPr txBox="1"/>
          <p:nvPr>
            <p:ph type="title"/>
          </p:nvPr>
        </p:nvSpPr>
        <p:spPr>
          <a:xfrm>
            <a:off x="849001" y="418525"/>
            <a:ext cx="8228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Average Payload Mass by F9 v1.1</a:t>
            </a:r>
            <a:endParaRPr/>
          </a:p>
        </p:txBody>
      </p:sp>
      <p:graphicFrame>
        <p:nvGraphicFramePr>
          <p:cNvPr id="308" name="Google Shape;308;p30"/>
          <p:cNvGraphicFramePr/>
          <p:nvPr/>
        </p:nvGraphicFramePr>
        <p:xfrm>
          <a:off x="1670050" y="3051810"/>
          <a:ext cx="3000000" cy="3000000"/>
        </p:xfrm>
        <a:graphic>
          <a:graphicData uri="http://schemas.openxmlformats.org/drawingml/2006/table">
            <a:tbl>
              <a:tblPr bandRow="1" firstRow="1">
                <a:noFill/>
                <a:tableStyleId>{0320ED7C-5975-4A01-9269-65D399E0C2D5}</a:tableStyleId>
              </a:tblPr>
              <a:tblGrid>
                <a:gridCol w="20434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Avg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2.928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nvSpPr>
        <p:spPr>
          <a:xfrm>
            <a:off x="848994" y="1841880"/>
            <a:ext cx="605409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First successful landing outcome on ground pad:</a:t>
            </a:r>
            <a:endParaRPr b="0" i="0" sz="2200" u="none" cap="none" strike="noStrike">
              <a:latin typeface="Helvetica Neue"/>
              <a:ea typeface="Helvetica Neue"/>
              <a:cs typeface="Helvetica Neue"/>
              <a:sym typeface="Helvetica Neue"/>
            </a:endParaRPr>
          </a:p>
        </p:txBody>
      </p:sp>
      <p:sp>
        <p:nvSpPr>
          <p:cNvPr id="314" name="Google Shape;314;p3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15" name="Google Shape;315;p31"/>
          <p:cNvSpPr txBox="1"/>
          <p:nvPr/>
        </p:nvSpPr>
        <p:spPr>
          <a:xfrm>
            <a:off x="848994" y="4920932"/>
            <a:ext cx="9293225" cy="103187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By filtering data by successful landing outcome on ground pad and getting  the minimum value for date it’s possible to identify the first occurrence, that  happened on 12/22/2015.</a:t>
            </a:r>
            <a:endParaRPr b="0" i="0" sz="2200" u="none" cap="none" strike="noStrike">
              <a:latin typeface="Helvetica Neue"/>
              <a:ea typeface="Helvetica Neue"/>
              <a:cs typeface="Helvetica Neue"/>
              <a:sym typeface="Helvetica Neue"/>
            </a:endParaRPr>
          </a:p>
        </p:txBody>
      </p:sp>
      <p:sp>
        <p:nvSpPr>
          <p:cNvPr id="316" name="Google Shape;316;p31"/>
          <p:cNvSpPr txBox="1"/>
          <p:nvPr>
            <p:ph type="title"/>
          </p:nvPr>
        </p:nvSpPr>
        <p:spPr>
          <a:xfrm>
            <a:off x="849001" y="418525"/>
            <a:ext cx="8510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First Successful Ground Landing Date</a:t>
            </a:r>
            <a:endParaRPr/>
          </a:p>
        </p:txBody>
      </p:sp>
      <p:graphicFrame>
        <p:nvGraphicFramePr>
          <p:cNvPr id="317" name="Google Shape;317;p31"/>
          <p:cNvGraphicFramePr/>
          <p:nvPr/>
        </p:nvGraphicFramePr>
        <p:xfrm>
          <a:off x="1572513" y="3051810"/>
          <a:ext cx="3000000" cy="3000000"/>
        </p:xfrm>
        <a:graphic>
          <a:graphicData uri="http://schemas.openxmlformats.org/drawingml/2006/table">
            <a:tbl>
              <a:tblPr bandRow="1" firstRow="1">
                <a:noFill/>
                <a:tableStyleId>{0320ED7C-5975-4A01-9269-65D399E0C2D5}</a:tableStyleId>
              </a:tblPr>
              <a:tblGrid>
                <a:gridCol w="19805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Min Date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2015-12-22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nvSpPr>
        <p:spPr>
          <a:xfrm>
            <a:off x="848994" y="1841880"/>
            <a:ext cx="9561830"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successfully landed on drone ship and had payload mass  greater than 4000 but less than 6000</a:t>
            </a:r>
            <a:endParaRPr b="0" i="0" sz="2200" u="none" cap="none" strike="noStrike">
              <a:latin typeface="Helvetica Neue"/>
              <a:ea typeface="Helvetica Neue"/>
              <a:cs typeface="Helvetica Neue"/>
              <a:sym typeface="Helvetica Neue"/>
            </a:endParaRPr>
          </a:p>
        </p:txBody>
      </p:sp>
      <p:sp>
        <p:nvSpPr>
          <p:cNvPr id="323" name="Google Shape;323;p3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24" name="Google Shape;324;p32"/>
          <p:cNvSpPr txBox="1"/>
          <p:nvPr/>
        </p:nvSpPr>
        <p:spPr>
          <a:xfrm>
            <a:off x="848994" y="5256783"/>
            <a:ext cx="9419590" cy="69659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Selecting distinct booster versions according to the filters above, these 4 are  the result.</a:t>
            </a:r>
            <a:endParaRPr b="0" i="0" sz="2200" u="none" cap="none" strike="noStrike">
              <a:latin typeface="Helvetica Neue"/>
              <a:ea typeface="Helvetica Neue"/>
              <a:cs typeface="Helvetica Neue"/>
              <a:sym typeface="Helvetica Neue"/>
            </a:endParaRPr>
          </a:p>
        </p:txBody>
      </p:sp>
      <p:sp>
        <p:nvSpPr>
          <p:cNvPr id="325" name="Google Shape;325;p32"/>
          <p:cNvSpPr txBox="1"/>
          <p:nvPr>
            <p:ph type="title"/>
          </p:nvPr>
        </p:nvSpPr>
        <p:spPr>
          <a:xfrm>
            <a:off x="848994" y="542671"/>
            <a:ext cx="960374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2"/>
          <p:cNvGraphicFramePr/>
          <p:nvPr/>
        </p:nvGraphicFramePr>
        <p:xfrm>
          <a:off x="1317752" y="2825114"/>
          <a:ext cx="3000000" cy="3000000"/>
        </p:xfrm>
        <a:graphic>
          <a:graphicData uri="http://schemas.openxmlformats.org/drawingml/2006/table">
            <a:tbl>
              <a:tblPr bandRow="1" firstRow="1">
                <a:noFill/>
                <a:tableStyleId>{0320ED7C-5975-4A01-9269-65D399E0C2D5}</a:tableStyleId>
              </a:tblPr>
              <a:tblGrid>
                <a:gridCol w="22155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B1031.2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nvSpPr>
        <p:spPr>
          <a:xfrm>
            <a:off x="848994" y="1841880"/>
            <a:ext cx="640651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Number of successful and failure mission outcomes:</a:t>
            </a:r>
            <a:endParaRPr b="0" i="0" sz="2200" u="none" cap="none" strike="noStrike">
              <a:latin typeface="Helvetica Neue"/>
              <a:ea typeface="Helvetica Neue"/>
              <a:cs typeface="Helvetica Neue"/>
              <a:sym typeface="Helvetica Neue"/>
            </a:endParaRPr>
          </a:p>
        </p:txBody>
      </p:sp>
      <p:sp>
        <p:nvSpPr>
          <p:cNvPr id="332" name="Google Shape;332;p3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33" name="Google Shape;333;p33"/>
          <p:cNvSpPr txBox="1"/>
          <p:nvPr/>
        </p:nvSpPr>
        <p:spPr>
          <a:xfrm>
            <a:off x="848994" y="4408170"/>
            <a:ext cx="915352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Grouping mission outcomes and counting records for each group led us to  the summary above.</a:t>
            </a:r>
            <a:endParaRPr b="0" i="0" sz="2200" u="none" cap="none" strike="noStrike">
              <a:latin typeface="Helvetica Neue"/>
              <a:ea typeface="Helvetica Neue"/>
              <a:cs typeface="Helvetica Neue"/>
              <a:sym typeface="Helvetica Neue"/>
            </a:endParaRPr>
          </a:p>
        </p:txBody>
      </p:sp>
      <p:sp>
        <p:nvSpPr>
          <p:cNvPr id="334" name="Google Shape;334;p33"/>
          <p:cNvSpPr txBox="1"/>
          <p:nvPr>
            <p:ph type="title"/>
          </p:nvPr>
        </p:nvSpPr>
        <p:spPr>
          <a:xfrm>
            <a:off x="848994" y="480377"/>
            <a:ext cx="9784715" cy="4984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3"/>
          <p:cNvGraphicFramePr/>
          <p:nvPr/>
        </p:nvGraphicFramePr>
        <p:xfrm>
          <a:off x="1248905" y="2511551"/>
          <a:ext cx="3000000" cy="3000000"/>
        </p:xfrm>
        <a:graphic>
          <a:graphicData uri="http://schemas.openxmlformats.org/drawingml/2006/table">
            <a:tbl>
              <a:tblPr bandRow="1" firstRow="1">
                <a:noFill/>
                <a:tableStyleId>{0320ED7C-5975-4A01-9269-65D399E0C2D5}</a:tableStyleId>
              </a:tblPr>
              <a:tblGrid>
                <a:gridCol w="3621400"/>
                <a:gridCol w="18777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Mission Outcome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99</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 (payload status unclear)</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Failure (in flight)</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nvSpPr>
        <p:spPr>
          <a:xfrm>
            <a:off x="848994" y="1808734"/>
            <a:ext cx="698500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carried the maximum payload mass</a:t>
            </a:r>
            <a:endParaRPr b="0" i="0" sz="2200" u="none" cap="none" strike="noStrike">
              <a:latin typeface="Helvetica Neue"/>
              <a:ea typeface="Helvetica Neue"/>
              <a:cs typeface="Helvetica Neue"/>
              <a:sym typeface="Helvetica Neue"/>
            </a:endParaRPr>
          </a:p>
        </p:txBody>
      </p:sp>
      <p:sp>
        <p:nvSpPr>
          <p:cNvPr id="341" name="Google Shape;341;p3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42" name="Google Shape;342;p34"/>
          <p:cNvSpPr txBox="1"/>
          <p:nvPr/>
        </p:nvSpPr>
        <p:spPr>
          <a:xfrm>
            <a:off x="848994" y="5167883"/>
            <a:ext cx="8665845" cy="663575"/>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These are the boosters which have carried the maximum payload mass  registered in the dataset.</a:t>
            </a:r>
            <a:endParaRPr b="0" i="0" sz="2200" u="none" cap="none" strike="noStrike">
              <a:latin typeface="Helvetica Neue"/>
              <a:ea typeface="Helvetica Neue"/>
              <a:cs typeface="Helvetica Neue"/>
              <a:sym typeface="Helvetica Neue"/>
            </a:endParaRPr>
          </a:p>
        </p:txBody>
      </p:sp>
      <p:sp>
        <p:nvSpPr>
          <p:cNvPr id="343" name="Google Shape;343;p34"/>
          <p:cNvSpPr txBox="1"/>
          <p:nvPr>
            <p:ph type="title"/>
          </p:nvPr>
        </p:nvSpPr>
        <p:spPr>
          <a:xfrm>
            <a:off x="849001" y="418525"/>
            <a:ext cx="819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Boosters Carried Maximum Payload</a:t>
            </a:r>
            <a:endParaRPr/>
          </a:p>
        </p:txBody>
      </p:sp>
      <p:graphicFrame>
        <p:nvGraphicFramePr>
          <p:cNvPr id="344" name="Google Shape;344;p34"/>
          <p:cNvGraphicFramePr/>
          <p:nvPr/>
        </p:nvGraphicFramePr>
        <p:xfrm>
          <a:off x="1239062" y="2401951"/>
          <a:ext cx="3000000" cy="3000000"/>
        </p:xfrm>
        <a:graphic>
          <a:graphicData uri="http://schemas.openxmlformats.org/drawingml/2006/table">
            <a:tbl>
              <a:tblPr bandRow="1" firstRow="1">
                <a:noFill/>
                <a:tableStyleId>{0320ED7C-5975-4A01-9269-65D399E0C2D5}</a:tableStyleId>
              </a:tblPr>
              <a:tblGrid>
                <a:gridCol w="20580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 (...)</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B1049.7</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B1051.3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graphicFrame>
        <p:nvGraphicFramePr>
          <p:cNvPr id="345" name="Google Shape;345;p34"/>
          <p:cNvGraphicFramePr/>
          <p:nvPr/>
        </p:nvGraphicFramePr>
        <p:xfrm>
          <a:off x="3914266" y="2401951"/>
          <a:ext cx="3000000" cy="3000000"/>
        </p:xfrm>
        <a:graphic>
          <a:graphicData uri="http://schemas.openxmlformats.org/drawingml/2006/table">
            <a:tbl>
              <a:tblPr bandRow="1" firstRow="1">
                <a:noFill/>
                <a:tableStyleId>{0320ED7C-5975-4A01-9269-65D399E0C2D5}</a:tableStyleId>
              </a:tblPr>
              <a:tblGrid>
                <a:gridCol w="207707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B1056.4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B1058.3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nvSpPr>
        <p:spPr>
          <a:xfrm>
            <a:off x="848994" y="1841880"/>
            <a:ext cx="951801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 year 2015</a:t>
            </a:r>
            <a:endParaRPr b="0" i="0" sz="2200" u="none" cap="none" strike="noStrike">
              <a:latin typeface="Helvetica Neue"/>
              <a:ea typeface="Helvetica Neue"/>
              <a:cs typeface="Helvetica Neue"/>
              <a:sym typeface="Helvetica Neue"/>
            </a:endParaRPr>
          </a:p>
        </p:txBody>
      </p:sp>
      <p:sp>
        <p:nvSpPr>
          <p:cNvPr id="351" name="Google Shape;351;p3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52" name="Google Shape;352;p35"/>
          <p:cNvSpPr txBox="1"/>
          <p:nvPr/>
        </p:nvSpPr>
        <p:spPr>
          <a:xfrm>
            <a:off x="848994" y="5256783"/>
            <a:ext cx="552767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list above has the only two occurrences.</a:t>
            </a:r>
            <a:endParaRPr b="0" i="0" sz="2200" u="none" cap="none" strike="noStrike">
              <a:latin typeface="Helvetica Neue"/>
              <a:ea typeface="Helvetica Neue"/>
              <a:cs typeface="Helvetica Neue"/>
              <a:sym typeface="Helvetica Neue"/>
            </a:endParaRPr>
          </a:p>
        </p:txBody>
      </p:sp>
      <p:sp>
        <p:nvSpPr>
          <p:cNvPr id="353" name="Google Shape;353;p35"/>
          <p:cNvSpPr txBox="1"/>
          <p:nvPr>
            <p:ph type="title"/>
          </p:nvPr>
        </p:nvSpPr>
        <p:spPr>
          <a:xfrm>
            <a:off x="849002" y="418525"/>
            <a:ext cx="6025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2015 Launch Records</a:t>
            </a:r>
            <a:endParaRPr/>
          </a:p>
        </p:txBody>
      </p:sp>
      <p:graphicFrame>
        <p:nvGraphicFramePr>
          <p:cNvPr id="354" name="Google Shape;354;p35"/>
          <p:cNvGraphicFramePr/>
          <p:nvPr/>
        </p:nvGraphicFramePr>
        <p:xfrm>
          <a:off x="1572513" y="2884297"/>
          <a:ext cx="3000000" cy="3000000"/>
        </p:xfrm>
        <a:graphic>
          <a:graphicData uri="http://schemas.openxmlformats.org/drawingml/2006/table">
            <a:tbl>
              <a:tblPr bandRow="1" firstRow="1">
                <a:noFill/>
                <a:tableStyleId>{0320ED7C-5975-4A01-9269-65D399E0C2D5}</a:tableStyleId>
              </a:tblPr>
              <a:tblGrid>
                <a:gridCol w="1924050"/>
                <a:gridCol w="192405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nvSpPr>
        <p:spPr>
          <a:xfrm>
            <a:off x="848994" y="1549463"/>
            <a:ext cx="9229090"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Ranking of all landing outcomes between the date 2010-06-04 and 2017-</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03-20:</a:t>
            </a:r>
            <a:endParaRPr b="0" i="0" sz="2200" u="none" cap="none" strike="noStrike">
              <a:latin typeface="Helvetica Neue"/>
              <a:ea typeface="Helvetica Neue"/>
              <a:cs typeface="Helvetica Neue"/>
              <a:sym typeface="Helvetica Neue"/>
            </a:endParaRPr>
          </a:p>
        </p:txBody>
      </p:sp>
      <p:sp>
        <p:nvSpPr>
          <p:cNvPr id="360" name="Google Shape;360;p3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61" name="Google Shape;361;p36"/>
          <p:cNvSpPr txBox="1"/>
          <p:nvPr/>
        </p:nvSpPr>
        <p:spPr>
          <a:xfrm>
            <a:off x="848994" y="5478145"/>
            <a:ext cx="869823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view of data alerts us that “No attempt” must be taken in account.</a:t>
            </a:r>
            <a:endParaRPr b="0" i="0" sz="2200" u="none" cap="none" strike="noStrike">
              <a:latin typeface="Helvetica Neue"/>
              <a:ea typeface="Helvetica Neue"/>
              <a:cs typeface="Helvetica Neue"/>
              <a:sym typeface="Helvetica Neue"/>
            </a:endParaRPr>
          </a:p>
        </p:txBody>
      </p:sp>
      <p:sp>
        <p:nvSpPr>
          <p:cNvPr id="362" name="Google Shape;362;p36"/>
          <p:cNvSpPr txBox="1"/>
          <p:nvPr>
            <p:ph type="title"/>
          </p:nvPr>
        </p:nvSpPr>
        <p:spPr>
          <a:xfrm>
            <a:off x="848994" y="510540"/>
            <a:ext cx="992314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36"/>
          <p:cNvGraphicFramePr/>
          <p:nvPr/>
        </p:nvGraphicFramePr>
        <p:xfrm>
          <a:off x="2068195" y="2106167"/>
          <a:ext cx="3000000" cy="3000000"/>
        </p:xfrm>
        <a:graphic>
          <a:graphicData uri="http://schemas.openxmlformats.org/drawingml/2006/table">
            <a:tbl>
              <a:tblPr bandRow="1" firstRow="1">
                <a:noFill/>
                <a:tableStyleId>{0320ED7C-5975-4A01-9269-65D399E0C2D5}</a:tableStyleId>
              </a:tblPr>
              <a:tblGrid>
                <a:gridCol w="3860800"/>
                <a:gridCol w="186182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Landing Outcome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No attempt</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Controlled (ocean)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(ground pad)</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(parachute)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Uncontrolled (ocean)</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Precluded (drone ship)</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pic>
        <p:nvPicPr>
          <p:cNvPr id="368" name="Google Shape;368;p37"/>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38</a:t>
            </a:r>
            <a:endParaRPr b="0" i="0" sz="1600" u="none" cap="none" strike="noStrike">
              <a:latin typeface="Helvetica Neue"/>
              <a:ea typeface="Helvetica Neue"/>
              <a:cs typeface="Helvetica Neue"/>
              <a:sym typeface="Helvetica Neue"/>
            </a:endParaRPr>
          </a:p>
        </p:txBody>
      </p:sp>
      <p:sp>
        <p:nvSpPr>
          <p:cNvPr id="374" name="Google Shape;374;p38"/>
          <p:cNvSpPr txBox="1"/>
          <p:nvPr/>
        </p:nvSpPr>
        <p:spPr>
          <a:xfrm>
            <a:off x="848994" y="5664834"/>
            <a:ext cx="8587105" cy="574675"/>
          </a:xfrm>
          <a:prstGeom prst="rect">
            <a:avLst/>
          </a:prstGeom>
          <a:noFill/>
          <a:ln>
            <a:noFill/>
          </a:ln>
        </p:spPr>
        <p:txBody>
          <a:bodyPr anchorCtr="0" anchor="t" bIns="0" lIns="0" spcFirstLastPara="1" rIns="0" wrap="square" tIns="12700">
            <a:spAutoFit/>
          </a:bodyPr>
          <a:lstStyle/>
          <a:p>
            <a:pPr indent="-228600" lvl="0" marL="241300" marR="0" rtl="0" algn="l">
              <a:lnSpc>
                <a:spcPct val="108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Launch sites are near sea, probably by safety, but not too far from roads and</a:t>
            </a:r>
            <a:endParaRPr b="0" i="0" sz="2000" u="none" cap="none" strike="noStrike">
              <a:latin typeface="Helvetica Neue"/>
              <a:ea typeface="Helvetica Neue"/>
              <a:cs typeface="Helvetica Neue"/>
              <a:sym typeface="Helvetica Neue"/>
            </a:endParaRPr>
          </a:p>
          <a:p>
            <a:pPr indent="0" lvl="0" marL="241300" marR="0" rtl="0" algn="l">
              <a:lnSpc>
                <a:spcPct val="108000"/>
              </a:lnSpc>
              <a:spcBef>
                <a:spcPts val="0"/>
              </a:spcBef>
              <a:spcAft>
                <a:spcPts val="0"/>
              </a:spcAft>
              <a:buNone/>
            </a:pPr>
            <a:r>
              <a:rPr b="0" i="0" lang="en-US" sz="2000" u="none" cap="none" strike="noStrike">
                <a:solidFill>
                  <a:srgbClr val="292929"/>
                </a:solidFill>
                <a:latin typeface="Helvetica Neue"/>
                <a:ea typeface="Helvetica Neue"/>
                <a:cs typeface="Helvetica Neue"/>
                <a:sym typeface="Helvetica Neue"/>
              </a:rPr>
              <a:t>railroads.</a:t>
            </a:r>
            <a:endParaRPr b="0" i="0" sz="2000" u="none" cap="none" strike="noStrike">
              <a:latin typeface="Helvetica Neue"/>
              <a:ea typeface="Helvetica Neue"/>
              <a:cs typeface="Helvetica Neue"/>
              <a:sym typeface="Helvetica Neue"/>
            </a:endParaRPr>
          </a:p>
        </p:txBody>
      </p:sp>
      <p:sp>
        <p:nvSpPr>
          <p:cNvPr id="375" name="Google Shape;375;p38"/>
          <p:cNvSpPr txBox="1"/>
          <p:nvPr>
            <p:ph type="title"/>
          </p:nvPr>
        </p:nvSpPr>
        <p:spPr>
          <a:xfrm>
            <a:off x="849005" y="418525"/>
            <a:ext cx="5462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sites</a:t>
            </a:r>
            <a:endParaRPr/>
          </a:p>
        </p:txBody>
      </p:sp>
      <p:pic>
        <p:nvPicPr>
          <p:cNvPr id="376" name="Google Shape;376;p38"/>
          <p:cNvPicPr preferRelativeResize="0"/>
          <p:nvPr/>
        </p:nvPicPr>
        <p:blipFill rotWithShape="1">
          <a:blip r:embed="rId3">
            <a:alphaModFix/>
          </a:blip>
          <a:srcRect b="0" l="0" r="0" t="0"/>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nvSpPr>
        <p:spPr>
          <a:xfrm>
            <a:off x="848994" y="1788540"/>
            <a:ext cx="5980430" cy="3302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Example of KSC LC-39A launch site launch outcomes</a:t>
            </a:r>
            <a:endParaRPr b="0" i="0" sz="2000" u="none" cap="none" strike="noStrike">
              <a:latin typeface="Helvetica Neue"/>
              <a:ea typeface="Helvetica Neue"/>
              <a:cs typeface="Helvetica Neue"/>
              <a:sym typeface="Helvetica Neue"/>
            </a:endParaRPr>
          </a:p>
        </p:txBody>
      </p:sp>
      <p:sp>
        <p:nvSpPr>
          <p:cNvPr id="382" name="Google Shape;382;p39"/>
          <p:cNvSpPr txBox="1"/>
          <p:nvPr/>
        </p:nvSpPr>
        <p:spPr>
          <a:xfrm>
            <a:off x="848994" y="5584507"/>
            <a:ext cx="7120890" cy="3302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Green markers indicate successful and red ones indicate failure.</a:t>
            </a:r>
            <a:endParaRPr b="0" i="0" sz="2000" u="none" cap="none" strike="noStrike">
              <a:latin typeface="Helvetica Neue"/>
              <a:ea typeface="Helvetica Neue"/>
              <a:cs typeface="Helvetica Neue"/>
              <a:sym typeface="Helvetica Neue"/>
            </a:endParaRPr>
          </a:p>
        </p:txBody>
      </p:sp>
      <p:sp>
        <p:nvSpPr>
          <p:cNvPr id="383" name="Google Shape;383;p39"/>
          <p:cNvSpPr txBox="1"/>
          <p:nvPr>
            <p:ph type="title"/>
          </p:nvPr>
        </p:nvSpPr>
        <p:spPr>
          <a:xfrm>
            <a:off x="849001" y="418525"/>
            <a:ext cx="6340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Outcomes by Site</a:t>
            </a:r>
            <a:endParaRPr/>
          </a:p>
        </p:txBody>
      </p:sp>
      <p:grpSp>
        <p:nvGrpSpPr>
          <p:cNvPr id="384" name="Google Shape;384;p39"/>
          <p:cNvGrpSpPr/>
          <p:nvPr/>
        </p:nvGrpSpPr>
        <p:grpSpPr>
          <a:xfrm>
            <a:off x="1584960" y="2156460"/>
            <a:ext cx="8422640" cy="3082036"/>
            <a:chOff x="1584960" y="2156460"/>
            <a:chExt cx="8422640" cy="3082036"/>
          </a:xfrm>
        </p:grpSpPr>
        <p:pic>
          <p:nvPicPr>
            <p:cNvPr id="385" name="Google Shape;385;p39"/>
            <p:cNvPicPr preferRelativeResize="0"/>
            <p:nvPr/>
          </p:nvPicPr>
          <p:blipFill rotWithShape="1">
            <a:blip r:embed="rId3">
              <a:alphaModFix/>
            </a:blip>
            <a:srcRect b="0" l="0" r="0" t="0"/>
            <a:stretch/>
          </p:blipFill>
          <p:spPr>
            <a:xfrm>
              <a:off x="2184400" y="2527300"/>
              <a:ext cx="7823200" cy="2151380"/>
            </a:xfrm>
            <a:prstGeom prst="rect">
              <a:avLst/>
            </a:prstGeom>
            <a:noFill/>
            <a:ln>
              <a:noFill/>
            </a:ln>
          </p:spPr>
        </p:pic>
        <p:pic>
          <p:nvPicPr>
            <p:cNvPr id="386" name="Google Shape;386;p39"/>
            <p:cNvPicPr preferRelativeResize="0"/>
            <p:nvPr/>
          </p:nvPicPr>
          <p:blipFill rotWithShape="1">
            <a:blip r:embed="rId4">
              <a:alphaModFix/>
            </a:blip>
            <a:srcRect b="0" l="0" r="0" t="0"/>
            <a:stretch/>
          </p:blipFill>
          <p:spPr>
            <a:xfrm>
              <a:off x="3858260" y="2156460"/>
              <a:ext cx="3981195" cy="3010916"/>
            </a:xfrm>
            <a:prstGeom prst="rect">
              <a:avLst/>
            </a:prstGeom>
            <a:noFill/>
            <a:ln>
              <a:noFill/>
            </a:ln>
          </p:spPr>
        </p:pic>
        <p:pic>
          <p:nvPicPr>
            <p:cNvPr id="387" name="Google Shape;387;p39"/>
            <p:cNvPicPr preferRelativeResize="0"/>
            <p:nvPr/>
          </p:nvPicPr>
          <p:blipFill rotWithShape="1">
            <a:blip r:embed="rId5">
              <a:alphaModFix/>
            </a:blip>
            <a:srcRect b="0" l="0" r="0" t="0"/>
            <a:stretch/>
          </p:blipFill>
          <p:spPr>
            <a:xfrm>
              <a:off x="4051300" y="2349500"/>
              <a:ext cx="3604259" cy="2633980"/>
            </a:xfrm>
            <a:prstGeom prst="rect">
              <a:avLst/>
            </a:prstGeom>
            <a:noFill/>
            <a:ln>
              <a:noFill/>
            </a:ln>
          </p:spPr>
        </p:pic>
        <p:sp>
          <p:nvSpPr>
            <p:cNvPr id="388" name="Google Shape;388;p39"/>
            <p:cNvSpPr/>
            <p:nvPr/>
          </p:nvSpPr>
          <p:spPr>
            <a:xfrm>
              <a:off x="7656830" y="2350770"/>
              <a:ext cx="1799589" cy="2635250"/>
            </a:xfrm>
            <a:custGeom>
              <a:rect b="b" l="l" r="r" t="t"/>
              <a:pathLst>
                <a:path extrusionOk="0" h="2635250" w="1799590">
                  <a:moveTo>
                    <a:pt x="0" y="0"/>
                  </a:moveTo>
                  <a:lnTo>
                    <a:pt x="1799336" y="1671827"/>
                  </a:lnTo>
                </a:path>
                <a:path extrusionOk="0" h="2635250" w="1799590">
                  <a:moveTo>
                    <a:pt x="0" y="2635122"/>
                  </a:moveTo>
                  <a:lnTo>
                    <a:pt x="1799336" y="193801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39"/>
            <p:cNvPicPr preferRelativeResize="0"/>
            <p:nvPr/>
          </p:nvPicPr>
          <p:blipFill rotWithShape="1">
            <a:blip r:embed="rId6">
              <a:alphaModFix/>
            </a:blip>
            <a:srcRect b="0" l="0" r="0" t="0"/>
            <a:stretch/>
          </p:blipFill>
          <p:spPr>
            <a:xfrm>
              <a:off x="1584960" y="3324860"/>
              <a:ext cx="2500376" cy="1913636"/>
            </a:xfrm>
            <a:prstGeom prst="rect">
              <a:avLst/>
            </a:prstGeom>
            <a:noFill/>
            <a:ln>
              <a:noFill/>
            </a:ln>
          </p:spPr>
        </p:pic>
        <p:pic>
          <p:nvPicPr>
            <p:cNvPr id="390" name="Google Shape;390;p39"/>
            <p:cNvPicPr preferRelativeResize="0"/>
            <p:nvPr/>
          </p:nvPicPr>
          <p:blipFill rotWithShape="1">
            <a:blip r:embed="rId7">
              <a:alphaModFix/>
            </a:blip>
            <a:srcRect b="0" l="0" r="0" t="0"/>
            <a:stretch/>
          </p:blipFill>
          <p:spPr>
            <a:xfrm>
              <a:off x="1778000" y="3517900"/>
              <a:ext cx="2123440" cy="1536700"/>
            </a:xfrm>
            <a:prstGeom prst="rect">
              <a:avLst/>
            </a:prstGeom>
            <a:noFill/>
            <a:ln>
              <a:noFill/>
            </a:ln>
          </p:spPr>
        </p:pic>
        <p:sp>
          <p:nvSpPr>
            <p:cNvPr id="391" name="Google Shape;391;p39"/>
            <p:cNvSpPr/>
            <p:nvPr/>
          </p:nvSpPr>
          <p:spPr>
            <a:xfrm>
              <a:off x="3902710" y="3186430"/>
              <a:ext cx="890905" cy="1870075"/>
            </a:xfrm>
            <a:custGeom>
              <a:rect b="b" l="l" r="r" t="t"/>
              <a:pathLst>
                <a:path extrusionOk="0" h="1870075" w="890904">
                  <a:moveTo>
                    <a:pt x="0" y="333883"/>
                  </a:moveTo>
                  <a:lnTo>
                    <a:pt x="312800" y="0"/>
                  </a:lnTo>
                </a:path>
                <a:path extrusionOk="0" h="1870075" w="890904">
                  <a:moveTo>
                    <a:pt x="0" y="1869948"/>
                  </a:moveTo>
                  <a:lnTo>
                    <a:pt x="890904" y="419100"/>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3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type="title"/>
          </p:nvPr>
        </p:nvSpPr>
        <p:spPr>
          <a:xfrm>
            <a:off x="907103" y="418775"/>
            <a:ext cx="484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66" name="Google Shape;66;p4"/>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7" name="Google Shape;67;p4"/>
          <p:cNvSpPr txBox="1"/>
          <p:nvPr/>
        </p:nvSpPr>
        <p:spPr>
          <a:xfrm>
            <a:off x="1037589" y="2504821"/>
            <a:ext cx="9918700" cy="2243455"/>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objective is to evaluate the viability of the new company Space Y to compete  with Space X.</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1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Desirable answers:</a:t>
            </a:r>
            <a:endParaRPr b="0" i="0" sz="2200" u="none" cap="none" strike="noStrike">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The best way to estimate the total cost for launches, by predicting successful landings of the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first stage of rockets;</a:t>
            </a:r>
            <a:endParaRPr b="0" i="0" sz="1800" u="none" cap="none" strike="noStrike">
              <a:latin typeface="Helvetica Neue"/>
              <a:ea typeface="Helvetica Neue"/>
              <a:cs typeface="Helvetica Neue"/>
              <a:sym typeface="Helvetica Neue"/>
            </a:endParaRPr>
          </a:p>
          <a:p>
            <a:pPr indent="-229234" lvl="1" marL="698500" marR="0" rtl="0" algn="l">
              <a:lnSpc>
                <a:spcPct val="100000"/>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Where is the best place to make launches.</a:t>
            </a:r>
            <a:endParaRPr b="0" i="0" sz="18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nvSpPr>
        <p:spPr>
          <a:xfrm>
            <a:off x="848994" y="5297170"/>
            <a:ext cx="9540875" cy="604520"/>
          </a:xfrm>
          <a:prstGeom prst="rect">
            <a:avLst/>
          </a:prstGeom>
          <a:noFill/>
          <a:ln>
            <a:noFill/>
          </a:ln>
        </p:spPr>
        <p:txBody>
          <a:bodyPr anchorCtr="0" anchor="t" bIns="0" lIns="0" spcFirstLastPara="1" rIns="0" wrap="square" tIns="46975">
            <a:spAutoFit/>
          </a:bodyPr>
          <a:lstStyle/>
          <a:p>
            <a:pPr indent="-228600" lvl="0" marL="241300" marR="5080" rtl="0" algn="l">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0"/>
          <p:cNvSpPr txBox="1"/>
          <p:nvPr>
            <p:ph type="title"/>
          </p:nvPr>
        </p:nvSpPr>
        <p:spPr>
          <a:xfrm>
            <a:off x="849002" y="418525"/>
            <a:ext cx="5396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Logistics and Safety</a:t>
            </a:r>
            <a:endParaRPr/>
          </a:p>
        </p:txBody>
      </p:sp>
      <p:pic>
        <p:nvPicPr>
          <p:cNvPr id="399" name="Google Shape;399;p40"/>
          <p:cNvPicPr preferRelativeResize="0"/>
          <p:nvPr/>
        </p:nvPicPr>
        <p:blipFill rotWithShape="1">
          <a:blip r:embed="rId3">
            <a:alphaModFix/>
          </a:blip>
          <a:srcRect b="0" l="0" r="0" t="0"/>
          <a:stretch/>
        </p:blipFill>
        <p:spPr>
          <a:xfrm>
            <a:off x="3756659" y="1518919"/>
            <a:ext cx="4678680" cy="3820159"/>
          </a:xfrm>
          <a:prstGeom prst="rect">
            <a:avLst/>
          </a:prstGeom>
          <a:noFill/>
          <a:ln>
            <a:noFill/>
          </a:ln>
        </p:spPr>
      </p:pic>
      <p:sp>
        <p:nvSpPr>
          <p:cNvPr id="400" name="Google Shape;400;p4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41"/>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nvSpPr>
        <p:spPr>
          <a:xfrm>
            <a:off x="848994" y="5432107"/>
            <a:ext cx="8869045" cy="605155"/>
          </a:xfrm>
          <a:prstGeom prst="rect">
            <a:avLst/>
          </a:prstGeom>
          <a:noFill/>
          <a:ln>
            <a:noFill/>
          </a:ln>
        </p:spPr>
        <p:txBody>
          <a:bodyPr anchorCtr="0" anchor="t" bIns="0" lIns="0" spcFirstLastPara="1" rIns="0" wrap="square" tIns="12700">
            <a:spAutoFit/>
          </a:bodyPr>
          <a:lstStyle/>
          <a:p>
            <a:pPr indent="-228600" lvl="0" marL="241300" marR="0" rtl="0" algn="l">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indent="0" lvl="0" marL="241300" marR="0" rtl="0" algn="l">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2"/>
          <p:cNvSpPr txBox="1"/>
          <p:nvPr>
            <p:ph type="title"/>
          </p:nvPr>
        </p:nvSpPr>
        <p:spPr>
          <a:xfrm>
            <a:off x="848994" y="418528"/>
            <a:ext cx="5596255" cy="5899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Successful Launches by Site</a:t>
            </a:r>
            <a:endParaRPr/>
          </a:p>
        </p:txBody>
      </p:sp>
      <p:pic>
        <p:nvPicPr>
          <p:cNvPr id="412" name="Google Shape;412;p42"/>
          <p:cNvPicPr preferRelativeResize="0"/>
          <p:nvPr/>
        </p:nvPicPr>
        <p:blipFill rotWithShape="1">
          <a:blip r:embed="rId3">
            <a:alphaModFix/>
          </a:blip>
          <a:srcRect b="0" l="0" r="0" t="0"/>
          <a:stretch/>
        </p:blipFill>
        <p:spPr>
          <a:xfrm>
            <a:off x="2755900" y="1442719"/>
            <a:ext cx="5773420" cy="3972559"/>
          </a:xfrm>
          <a:prstGeom prst="rect">
            <a:avLst/>
          </a:prstGeom>
          <a:noFill/>
          <a:ln>
            <a:noFill/>
          </a:ln>
        </p:spPr>
      </p:pic>
      <p:sp>
        <p:nvSpPr>
          <p:cNvPr id="413" name="Google Shape;413;p4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3"/>
          <p:cNvSpPr txBox="1"/>
          <p:nvPr/>
        </p:nvSpPr>
        <p:spPr>
          <a:xfrm>
            <a:off x="812800" y="5434647"/>
            <a:ext cx="5612130" cy="360680"/>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3"/>
          <p:cNvSpPr txBox="1"/>
          <p:nvPr>
            <p:ph type="title"/>
          </p:nvPr>
        </p:nvSpPr>
        <p:spPr>
          <a:xfrm>
            <a:off x="849001" y="418525"/>
            <a:ext cx="8278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Ratio for KSC LC-39A</a:t>
            </a:r>
            <a:endParaRPr/>
          </a:p>
        </p:txBody>
      </p:sp>
      <p:pic>
        <p:nvPicPr>
          <p:cNvPr id="420" name="Google Shape;420;p43"/>
          <p:cNvPicPr preferRelativeResize="0"/>
          <p:nvPr/>
        </p:nvPicPr>
        <p:blipFill rotWithShape="1">
          <a:blip r:embed="rId3">
            <a:alphaModFix/>
          </a:blip>
          <a:srcRect b="0" l="0" r="0" t="0"/>
          <a:stretch/>
        </p:blipFill>
        <p:spPr>
          <a:xfrm>
            <a:off x="3208020" y="2047239"/>
            <a:ext cx="5775959" cy="2763519"/>
          </a:xfrm>
          <a:prstGeom prst="rect">
            <a:avLst/>
          </a:prstGeom>
          <a:noFill/>
          <a:ln>
            <a:noFill/>
          </a:ln>
        </p:spPr>
      </p:pic>
      <p:sp>
        <p:nvSpPr>
          <p:cNvPr id="421" name="Google Shape;421;p4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nvSpPr>
        <p:spPr>
          <a:xfrm>
            <a:off x="848994" y="5434647"/>
            <a:ext cx="968756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44"/>
          <p:cNvSpPr txBox="1"/>
          <p:nvPr>
            <p:ph type="title"/>
          </p:nvPr>
        </p:nvSpPr>
        <p:spPr>
          <a:xfrm>
            <a:off x="849001" y="418525"/>
            <a:ext cx="6309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28" name="Google Shape;428;p44"/>
          <p:cNvPicPr preferRelativeResize="0"/>
          <p:nvPr/>
        </p:nvPicPr>
        <p:blipFill rotWithShape="1">
          <a:blip r:embed="rId3">
            <a:alphaModFix/>
          </a:blip>
          <a:srcRect b="0" l="0" r="0" t="0"/>
          <a:stretch/>
        </p:blipFill>
        <p:spPr>
          <a:xfrm>
            <a:off x="2816860" y="1666239"/>
            <a:ext cx="6309360" cy="3525520"/>
          </a:xfrm>
          <a:prstGeom prst="rect">
            <a:avLst/>
          </a:prstGeom>
          <a:noFill/>
          <a:ln>
            <a:noFill/>
          </a:ln>
        </p:spPr>
      </p:pic>
      <p:sp>
        <p:nvSpPr>
          <p:cNvPr id="429" name="Google Shape;429;p4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nvSpPr>
        <p:spPr>
          <a:xfrm>
            <a:off x="848994" y="5434647"/>
            <a:ext cx="823214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45"/>
          <p:cNvSpPr txBox="1"/>
          <p:nvPr>
            <p:ph type="title"/>
          </p:nvPr>
        </p:nvSpPr>
        <p:spPr>
          <a:xfrm>
            <a:off x="849001" y="418525"/>
            <a:ext cx="6738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36" name="Google Shape;436;p45"/>
          <p:cNvPicPr preferRelativeResize="0"/>
          <p:nvPr/>
        </p:nvPicPr>
        <p:blipFill rotWithShape="1">
          <a:blip r:embed="rId3">
            <a:alphaModFix/>
          </a:blip>
          <a:srcRect b="0" l="0" r="0" t="0"/>
          <a:stretch/>
        </p:blipFill>
        <p:spPr>
          <a:xfrm>
            <a:off x="2872739" y="1656079"/>
            <a:ext cx="6309360" cy="3545840"/>
          </a:xfrm>
          <a:prstGeom prst="rect">
            <a:avLst/>
          </a:prstGeom>
          <a:noFill/>
          <a:ln>
            <a:noFill/>
          </a:ln>
        </p:spPr>
      </p:pic>
      <p:sp>
        <p:nvSpPr>
          <p:cNvPr id="437" name="Google Shape;437;p4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46"/>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nvSpPr>
        <p:spPr>
          <a:xfrm>
            <a:off x="848994" y="2098421"/>
            <a:ext cx="5086350" cy="2393950"/>
          </a:xfrm>
          <a:prstGeom prst="rect">
            <a:avLst/>
          </a:prstGeom>
          <a:noFill/>
          <a:ln>
            <a:noFill/>
          </a:ln>
        </p:spPr>
        <p:txBody>
          <a:bodyPr anchorCtr="0" anchor="t" bIns="0" lIns="0" spcFirstLastPara="1" rIns="0" wrap="square" tIns="12700">
            <a:spAutoFit/>
          </a:bodyPr>
          <a:lstStyle/>
          <a:p>
            <a:pPr indent="-228600" lvl="0" marL="241300" marR="1479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92929"/>
              </a:buClr>
              <a:buSzPts val="2500"/>
              <a:buFont typeface="Arial"/>
              <a:buNone/>
            </a:pPr>
            <a:r>
              <a:t/>
            </a:r>
            <a:endParaRPr sz="2500">
              <a:latin typeface="Helvetica Neue"/>
              <a:ea typeface="Helvetica Neue"/>
              <a:cs typeface="Helvetica Neue"/>
              <a:sym typeface="Helvetica Neue"/>
            </a:endParaRPr>
          </a:p>
          <a:p>
            <a:pPr indent="0" lvl="0" marL="0" marR="0" rtl="0" algn="l">
              <a:lnSpc>
                <a:spcPct val="100000"/>
              </a:lnSpc>
              <a:spcBef>
                <a:spcPts val="5"/>
              </a:spcBef>
              <a:spcAft>
                <a:spcPts val="0"/>
              </a:spcAft>
              <a:buClr>
                <a:srgbClr val="292929"/>
              </a:buClr>
              <a:buSzPts val="2300"/>
              <a:buFont typeface="Arial"/>
              <a:buNone/>
            </a:pPr>
            <a:r>
              <a:t/>
            </a:r>
            <a:endParaRPr sz="2300">
              <a:latin typeface="Helvetica Neue"/>
              <a:ea typeface="Helvetica Neue"/>
              <a:cs typeface="Helvetica Neue"/>
              <a:sym typeface="Helvetica Neue"/>
            </a:endParaRPr>
          </a:p>
          <a:p>
            <a:pPr indent="-228600" lvl="0" marL="241300" marR="5080" rtl="0" algn="l">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47"/>
          <p:cNvSpPr txBox="1"/>
          <p:nvPr>
            <p:ph type="title"/>
          </p:nvPr>
        </p:nvSpPr>
        <p:spPr>
          <a:xfrm>
            <a:off x="849001" y="418775"/>
            <a:ext cx="5363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Accuracy</a:t>
            </a:r>
            <a:endParaRPr/>
          </a:p>
        </p:txBody>
      </p:sp>
      <p:pic>
        <p:nvPicPr>
          <p:cNvPr id="449" name="Google Shape;449;p47"/>
          <p:cNvPicPr preferRelativeResize="0"/>
          <p:nvPr/>
        </p:nvPicPr>
        <p:blipFill rotWithShape="1">
          <a:blip r:embed="rId3">
            <a:alphaModFix/>
          </a:blip>
          <a:srcRect b="0" l="0" r="0" t="0"/>
          <a:stretch/>
        </p:blipFill>
        <p:spPr>
          <a:xfrm>
            <a:off x="7167880" y="1897379"/>
            <a:ext cx="3677920" cy="2649220"/>
          </a:xfrm>
          <a:prstGeom prst="rect">
            <a:avLst/>
          </a:prstGeom>
          <a:noFill/>
          <a:ln>
            <a:noFill/>
          </a:ln>
        </p:spPr>
      </p:pic>
      <p:sp>
        <p:nvSpPr>
          <p:cNvPr id="450" name="Google Shape;450;p4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nvSpPr>
        <p:spPr>
          <a:xfrm>
            <a:off x="848994" y="4972367"/>
            <a:ext cx="9220200" cy="63627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48"/>
          <p:cNvSpPr txBox="1"/>
          <p:nvPr>
            <p:ph type="title"/>
          </p:nvPr>
        </p:nvSpPr>
        <p:spPr>
          <a:xfrm>
            <a:off x="849001" y="418775"/>
            <a:ext cx="950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Confusion Matrix of Decision Tree Classifier</a:t>
            </a:r>
            <a:endParaRPr/>
          </a:p>
        </p:txBody>
      </p:sp>
      <p:pic>
        <p:nvPicPr>
          <p:cNvPr id="457" name="Google Shape;457;p48"/>
          <p:cNvPicPr preferRelativeResize="0"/>
          <p:nvPr/>
        </p:nvPicPr>
        <p:blipFill rotWithShape="1">
          <a:blip r:embed="rId3">
            <a:alphaModFix/>
          </a:blip>
          <a:srcRect b="0" l="0" r="0" t="0"/>
          <a:stretch/>
        </p:blipFill>
        <p:spPr>
          <a:xfrm>
            <a:off x="1943100" y="1899920"/>
            <a:ext cx="3429000" cy="2649219"/>
          </a:xfrm>
          <a:prstGeom prst="rect">
            <a:avLst/>
          </a:prstGeom>
          <a:noFill/>
          <a:ln>
            <a:noFill/>
          </a:ln>
        </p:spPr>
      </p:pic>
      <p:sp>
        <p:nvSpPr>
          <p:cNvPr id="458" name="Google Shape;458;p4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nvSpPr>
        <p:spPr>
          <a:xfrm>
            <a:off x="848994" y="1890712"/>
            <a:ext cx="8661400" cy="375602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7,000kg are less risky;</a:t>
            </a:r>
            <a:endParaRPr sz="2200">
              <a:latin typeface="Helvetica Neue"/>
              <a:ea typeface="Helvetica Neue"/>
              <a:cs typeface="Helvetica Neue"/>
              <a:sym typeface="Helvetica Neue"/>
            </a:endParaRPr>
          </a:p>
          <a:p>
            <a:pPr indent="-228600" lvl="0" marL="241300" marR="9715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4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65" name="Google Shape;465;p49"/>
          <p:cNvSpPr txBox="1"/>
          <p:nvPr>
            <p:ph type="title"/>
          </p:nvPr>
        </p:nvSpPr>
        <p:spPr>
          <a:xfrm>
            <a:off x="849002" y="418775"/>
            <a:ext cx="3110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73" name="Google Shape;73;p5"/>
          <p:cNvSpPr txBox="1"/>
          <p:nvPr/>
        </p:nvSpPr>
        <p:spPr>
          <a:xfrm>
            <a:off x="11968480" y="6394132"/>
            <a:ext cx="14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5</a:t>
            </a:r>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nvSpPr>
        <p:spPr>
          <a:xfrm>
            <a:off x="848994" y="1875091"/>
            <a:ext cx="8196580" cy="1210310"/>
          </a:xfrm>
          <a:prstGeom prst="rect">
            <a:avLst/>
          </a:prstGeom>
          <a:noFill/>
          <a:ln>
            <a:noFill/>
          </a:ln>
        </p:spPr>
        <p:txBody>
          <a:bodyPr anchorCtr="0" anchor="t" bIns="0" lIns="0" spcFirstLastPara="1" rIns="0" wrap="square" tIns="12700">
            <a:spAutoFit/>
          </a:bodyPr>
          <a:lstStyle/>
          <a:p>
            <a:pPr indent="-228600" lvl="0" marL="241300" marR="0" rtl="0" algn="l">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indent="0" lvl="0" marL="241300" marR="0" rtl="0" algn="l">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a:p>
            <a:pPr indent="-228600" lvl="0" marL="241300" marR="0" rtl="0" algn="l">
              <a:lnSpc>
                <a:spcPct val="100000"/>
              </a:lnSpc>
              <a:spcBef>
                <a:spcPts val="144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Folium didn’t show maps on Github, so I took screenshots.</a:t>
            </a:r>
            <a:endParaRPr sz="2200">
              <a:latin typeface="Helvetica Neue"/>
              <a:ea typeface="Helvetica Neue"/>
              <a:cs typeface="Helvetica Neue"/>
              <a:sym typeface="Helvetica Neue"/>
            </a:endParaRPr>
          </a:p>
        </p:txBody>
      </p:sp>
      <p:sp>
        <p:nvSpPr>
          <p:cNvPr id="471" name="Google Shape;471;p5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72" name="Google Shape;472;p50"/>
          <p:cNvSpPr txBox="1"/>
          <p:nvPr>
            <p:ph type="title"/>
          </p:nvPr>
        </p:nvSpPr>
        <p:spPr>
          <a:xfrm>
            <a:off x="849002" y="418775"/>
            <a:ext cx="258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id="477" name="Google Shape;477;p51"/>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6"/>
          <p:cNvSpPr txBox="1"/>
          <p:nvPr/>
        </p:nvSpPr>
        <p:spPr>
          <a:xfrm>
            <a:off x="848994" y="1418006"/>
            <a:ext cx="9896475" cy="4483100"/>
          </a:xfrm>
          <a:prstGeom prst="rect">
            <a:avLst/>
          </a:prstGeom>
          <a:noFill/>
          <a:ln>
            <a:noFill/>
          </a:ln>
        </p:spPr>
        <p:txBody>
          <a:bodyPr anchorCtr="0" anchor="t" bIns="0" lIns="0" spcFirstLastPara="1" rIns="0" wrap="square" tIns="191125">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collection methodology: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Data from Space X was obtained from 2 sources:</a:t>
            </a:r>
            <a:endParaRPr b="0" i="0" sz="1900" u="none" cap="none" strike="noStrike">
              <a:latin typeface="Helvetica Neue"/>
              <a:ea typeface="Helvetica Neue"/>
              <a:cs typeface="Helvetica Neue"/>
              <a:sym typeface="Helvetica Neue"/>
            </a:endParaRPr>
          </a:p>
          <a:p>
            <a:pPr indent="-229235" lvl="2" marL="1155700" marR="0" rtl="0" algn="l">
              <a:lnSpc>
                <a:spcPct val="100000"/>
              </a:lnSpc>
              <a:spcBef>
                <a:spcPts val="1420"/>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Space X API (</a:t>
            </a:r>
            <a:r>
              <a:rPr b="0" i="0" lang="en-US" sz="18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https://api.spacexdata.com/v4/rockets/</a:t>
            </a:r>
            <a:r>
              <a:rPr b="0" i="0" lang="en-US" sz="1800" u="none" cap="none" strike="noStrike">
                <a:solidFill>
                  <a:srgbClr val="767070"/>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235" lvl="2" marL="1155700" marR="1033144" rtl="0" algn="l">
              <a:lnSpc>
                <a:spcPct val="100000"/>
              </a:lnSpc>
              <a:spcBef>
                <a:spcPts val="1405"/>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WebScraping  (https://en.wikipedia.org/wiki/List_of_Falcon/_9/_and_Falcon_Heavy_launches)</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data wrangling</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Collected data was enriched by creating a landing outcome label based on outcome data</a:t>
            </a:r>
            <a:endParaRPr b="0" i="0" sz="19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900" u="none" cap="none" strike="noStrike">
                <a:solidFill>
                  <a:srgbClr val="767070"/>
                </a:solidFill>
                <a:latin typeface="Helvetica Neue"/>
                <a:ea typeface="Helvetica Neue"/>
                <a:cs typeface="Helvetica Neue"/>
                <a:sym typeface="Helvetica Neue"/>
              </a:rPr>
              <a:t>after summarizing and analyzing features</a:t>
            </a:r>
            <a:endParaRPr b="0" i="0" sz="1900" u="none" cap="none" strike="noStrike">
              <a:latin typeface="Helvetica Neue"/>
              <a:ea typeface="Helvetica Neue"/>
              <a:cs typeface="Helvetica Neue"/>
              <a:sym typeface="Helvetica Neue"/>
            </a:endParaRPr>
          </a:p>
          <a:p>
            <a:pPr indent="-228600" lvl="0" marL="241300" marR="0" rtl="0" algn="l">
              <a:lnSpc>
                <a:spcPct val="100000"/>
              </a:lnSpc>
              <a:spcBef>
                <a:spcPts val="138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exploratory data analysis (EDA) using visualization and SQL</a:t>
            </a:r>
            <a:endParaRPr b="0" i="0" sz="2200" u="none" cap="none" strike="noStrike">
              <a:latin typeface="Helvetica Neue"/>
              <a:ea typeface="Helvetica Neue"/>
              <a:cs typeface="Helvetica Neue"/>
              <a:sym typeface="Helvetica Neue"/>
            </a:endParaRPr>
          </a:p>
        </p:txBody>
      </p:sp>
      <p:sp>
        <p:nvSpPr>
          <p:cNvPr id="79" name="Google Shape;79;p6"/>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0" name="Google Shape;80;p6"/>
          <p:cNvSpPr txBox="1"/>
          <p:nvPr>
            <p:ph type="title"/>
          </p:nvPr>
        </p:nvSpPr>
        <p:spPr>
          <a:xfrm>
            <a:off x="849003" y="418775"/>
            <a:ext cx="4186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txBox="1"/>
          <p:nvPr/>
        </p:nvSpPr>
        <p:spPr>
          <a:xfrm>
            <a:off x="848994" y="1636966"/>
            <a:ext cx="9945370" cy="33089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2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interactive visual analytics using Folium and Plotly Dash</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39"/>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predictive analysis using classification models</a:t>
            </a:r>
            <a:endParaRPr b="0" i="0" sz="2200" u="none" cap="none" strike="noStrike">
              <a:latin typeface="Helvetica Neue"/>
              <a:ea typeface="Helvetica Neue"/>
              <a:cs typeface="Helvetica Neue"/>
              <a:sym typeface="Helvetica Neue"/>
            </a:endParaRPr>
          </a:p>
          <a:p>
            <a:pPr indent="-228600" lvl="1" marL="698500" marR="5080" rtl="0" algn="l">
              <a:lnSpc>
                <a:spcPct val="120000"/>
              </a:lnSpc>
              <a:spcBef>
                <a:spcPts val="1395"/>
              </a:spcBef>
              <a:spcAft>
                <a:spcPts val="0"/>
              </a:spcAft>
              <a:buClr>
                <a:srgbClr val="767070"/>
              </a:buClr>
              <a:buSzPts val="2200"/>
              <a:buFont typeface="Arial"/>
              <a:buChar char="•"/>
            </a:pPr>
            <a:r>
              <a:rPr b="0" i="0" lang="en-US" sz="2200" u="none" cap="none" strike="noStrike">
                <a:solidFill>
                  <a:srgbClr val="767070"/>
                </a:solidFill>
                <a:latin typeface="Helvetica Neue"/>
                <a:ea typeface="Helvetica Neue"/>
                <a:cs typeface="Helvetica Neue"/>
                <a:sym typeface="Helvetica Neue"/>
              </a:rPr>
              <a:t>Data that was collected until this step were normalized, divided in training  and test data sets and evaluated by four different classification models, being  the accuracy of each model evaluated using different combinations of  parameters.</a:t>
            </a:r>
            <a:endParaRPr b="0" i="0" sz="2200" u="none" cap="none" strike="noStrike">
              <a:latin typeface="Helvetica Neue"/>
              <a:ea typeface="Helvetica Neue"/>
              <a:cs typeface="Helvetica Neue"/>
              <a:sym typeface="Helvetica Neue"/>
            </a:endParaRPr>
          </a:p>
        </p:txBody>
      </p:sp>
      <p:sp>
        <p:nvSpPr>
          <p:cNvPr id="86" name="Google Shape;86;p7"/>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7" name="Google Shape;87;p7"/>
          <p:cNvSpPr txBox="1"/>
          <p:nvPr>
            <p:ph type="title"/>
          </p:nvPr>
        </p:nvSpPr>
        <p:spPr>
          <a:xfrm>
            <a:off x="849006" y="418775"/>
            <a:ext cx="5313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8"/>
          <p:cNvSpPr txBox="1"/>
          <p:nvPr/>
        </p:nvSpPr>
        <p:spPr>
          <a:xfrm>
            <a:off x="848994" y="1841880"/>
            <a:ext cx="10200005" cy="136715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sets were collected from Space X API (</a:t>
            </a:r>
            <a:r>
              <a:rPr b="0" i="0" lang="en-US" sz="22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https://api.spacexdata.com/v4/rockets/</a:t>
            </a:r>
            <a:r>
              <a:rPr b="0" i="0" lang="en-US" sz="2200" u="none" cap="none" strike="noStrike">
                <a:solidFill>
                  <a:srgbClr val="292929"/>
                </a:solidFill>
                <a:latin typeface="Helvetica Neue"/>
                <a:ea typeface="Helvetica Neue"/>
                <a:cs typeface="Helvetica Neue"/>
                <a:sym typeface="Helvetica Neue"/>
              </a:rPr>
              <a:t>)  and from Wikipedia  (</a:t>
            </a:r>
            <a:r>
              <a:rPr b="0" i="0" lang="en-US" sz="2200" u="sng" cap="none" strike="noStrike">
                <a:solidFill>
                  <a:srgbClr val="292929"/>
                </a:solidFill>
                <a:latin typeface="Helvetica Neue"/>
                <a:ea typeface="Helvetica Neue"/>
                <a:cs typeface="Helvetica Neue"/>
                <a:sym typeface="Helvetica Neue"/>
                <a:hlinkClick r:id="rId4">
                  <a:extLst>
                    <a:ext uri="{A12FA001-AC4F-418D-AE19-62706E023703}">
                      <ahyp:hlinkClr val="tx"/>
                    </a:ext>
                  </a:extLst>
                </a:hlinkClick>
              </a:rPr>
              <a:t>https://en.wikipedia.org/wiki/List_of_Falcon/_9/_and_Falcon_Heavy_launches</a:t>
            </a:r>
            <a:r>
              <a:rPr b="0" i="0" lang="en-US" sz="2200" u="none" cap="none" strike="noStrike">
                <a:solidFill>
                  <a:srgbClr val="292929"/>
                </a:solidFill>
                <a:latin typeface="Helvetica Neue"/>
                <a:ea typeface="Helvetica Neue"/>
                <a:cs typeface="Helvetica Neue"/>
                <a:sym typeface="Helvetica Neue"/>
              </a:rPr>
              <a:t>),  using web scraping technics.</a:t>
            </a:r>
            <a:endParaRPr b="0" i="0" sz="2200" u="none" cap="none" strike="noStrike">
              <a:latin typeface="Helvetica Neue"/>
              <a:ea typeface="Helvetica Neue"/>
              <a:cs typeface="Helvetica Neue"/>
              <a:sym typeface="Helvetica Neue"/>
            </a:endParaRPr>
          </a:p>
        </p:txBody>
      </p:sp>
      <p:sp>
        <p:nvSpPr>
          <p:cNvPr id="93" name="Google Shape;93;p8"/>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94" name="Google Shape;94;p8"/>
          <p:cNvSpPr txBox="1"/>
          <p:nvPr>
            <p:ph type="title"/>
          </p:nvPr>
        </p:nvSpPr>
        <p:spPr>
          <a:xfrm>
            <a:off x="849005" y="418775"/>
            <a:ext cx="5462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9"/>
          <p:cNvSpPr txBox="1"/>
          <p:nvPr/>
        </p:nvSpPr>
        <p:spPr>
          <a:xfrm>
            <a:off x="899794" y="1816353"/>
            <a:ext cx="4432935" cy="2215515"/>
          </a:xfrm>
          <a:prstGeom prst="rect">
            <a:avLst/>
          </a:prstGeom>
          <a:noFill/>
          <a:ln>
            <a:noFill/>
          </a:ln>
        </p:spPr>
        <p:txBody>
          <a:bodyPr anchorCtr="0" anchor="t" bIns="0" lIns="0" spcFirstLastPara="1" rIns="0" wrap="square" tIns="12700">
            <a:spAutoFit/>
          </a:bodyPr>
          <a:lstStyle/>
          <a:p>
            <a:pPr indent="-228600" lvl="0" marL="241300" marR="32766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SpaceX offers a public API from  where data can be obtained and  then used;</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API was used according to the  flowchart beside and then data is  persisted.</a:t>
            </a:r>
            <a:endParaRPr b="0" i="0" sz="2200" u="none" cap="none" strike="noStrike">
              <a:latin typeface="Helvetica Neue"/>
              <a:ea typeface="Helvetica Neue"/>
              <a:cs typeface="Helvetica Neue"/>
              <a:sym typeface="Helvetica Neue"/>
            </a:endParaRPr>
          </a:p>
        </p:txBody>
      </p:sp>
      <p:sp>
        <p:nvSpPr>
          <p:cNvPr id="100" name="Google Shape;100;p9"/>
          <p:cNvSpPr txBox="1"/>
          <p:nvPr/>
        </p:nvSpPr>
        <p:spPr>
          <a:xfrm>
            <a:off x="899794" y="4705350"/>
            <a:ext cx="4448175" cy="87947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  science-  capstone/blob/master/Data%20Collection%20API.ipyn  b</a:t>
            </a:r>
            <a:endParaRPr b="0" i="0" sz="1400" u="none" cap="none" strike="noStrike">
              <a:latin typeface="Helvetica Neue"/>
              <a:ea typeface="Helvetica Neue"/>
              <a:cs typeface="Helvetica Neue"/>
              <a:sym typeface="Helvetica Neue"/>
            </a:endParaRPr>
          </a:p>
        </p:txBody>
      </p:sp>
      <p:sp>
        <p:nvSpPr>
          <p:cNvPr id="101" name="Google Shape;101;p9"/>
          <p:cNvSpPr txBox="1"/>
          <p:nvPr>
            <p:ph type="title"/>
          </p:nvPr>
        </p:nvSpPr>
        <p:spPr>
          <a:xfrm>
            <a:off x="849000" y="128975"/>
            <a:ext cx="8974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SpaceX API</a:t>
            </a:r>
            <a:endParaRPr/>
          </a:p>
        </p:txBody>
      </p:sp>
      <p:pic>
        <p:nvPicPr>
          <p:cNvPr id="102" name="Google Shape;102;p9"/>
          <p:cNvPicPr preferRelativeResize="0"/>
          <p:nvPr/>
        </p:nvPicPr>
        <p:blipFill rotWithShape="1">
          <a:blip r:embed="rId5">
            <a:alphaModFix/>
          </a:blip>
          <a:srcRect b="0" l="0" r="0" t="0"/>
          <a:stretch/>
        </p:blipFill>
        <p:spPr>
          <a:xfrm>
            <a:off x="7680959" y="1785607"/>
            <a:ext cx="1917953" cy="1077226"/>
          </a:xfrm>
          <a:prstGeom prst="rect">
            <a:avLst/>
          </a:prstGeom>
          <a:noFill/>
          <a:ln>
            <a:noFill/>
          </a:ln>
        </p:spPr>
      </p:pic>
      <p:sp>
        <p:nvSpPr>
          <p:cNvPr id="103" name="Google Shape;103;p9"/>
          <p:cNvSpPr txBox="1"/>
          <p:nvPr/>
        </p:nvSpPr>
        <p:spPr>
          <a:xfrm>
            <a:off x="7820025" y="1899348"/>
            <a:ext cx="1644014"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Request API and  parse the SpaceX  launch data</a:t>
            </a:r>
            <a:endParaRPr b="0" i="0" sz="1800" u="none" cap="none" strike="noStrike">
              <a:latin typeface="Calibri"/>
              <a:ea typeface="Calibri"/>
              <a:cs typeface="Calibri"/>
              <a:sym typeface="Calibri"/>
            </a:endParaRPr>
          </a:p>
        </p:txBody>
      </p:sp>
      <p:grpSp>
        <p:nvGrpSpPr>
          <p:cNvPr id="104" name="Google Shape;104;p9"/>
          <p:cNvGrpSpPr/>
          <p:nvPr/>
        </p:nvGrpSpPr>
        <p:grpSpPr>
          <a:xfrm>
            <a:off x="7680959" y="2900654"/>
            <a:ext cx="1917953" cy="1536979"/>
            <a:chOff x="7680959" y="2900654"/>
            <a:chExt cx="1917953" cy="1536979"/>
          </a:xfrm>
        </p:grpSpPr>
        <p:pic>
          <p:nvPicPr>
            <p:cNvPr id="105" name="Google Shape;105;p9"/>
            <p:cNvPicPr preferRelativeResize="0"/>
            <p:nvPr/>
          </p:nvPicPr>
          <p:blipFill rotWithShape="1">
            <a:blip r:embed="rId6">
              <a:alphaModFix/>
            </a:blip>
            <a:srcRect b="0" l="0" r="0" t="0"/>
            <a:stretch/>
          </p:blipFill>
          <p:spPr>
            <a:xfrm>
              <a:off x="8389619" y="2900654"/>
              <a:ext cx="500633" cy="421919"/>
            </a:xfrm>
            <a:prstGeom prst="rect">
              <a:avLst/>
            </a:prstGeom>
            <a:noFill/>
            <a:ln>
              <a:noFill/>
            </a:ln>
          </p:spPr>
        </p:pic>
        <p:pic>
          <p:nvPicPr>
            <p:cNvPr id="106" name="Google Shape;106;p9"/>
            <p:cNvPicPr preferRelativeResize="0"/>
            <p:nvPr/>
          </p:nvPicPr>
          <p:blipFill rotWithShape="1">
            <a:blip r:embed="rId7">
              <a:alphaModFix/>
            </a:blip>
            <a:srcRect b="0" l="0" r="0" t="0"/>
            <a:stretch/>
          </p:blipFill>
          <p:spPr>
            <a:xfrm>
              <a:off x="7680959" y="3357867"/>
              <a:ext cx="1917953" cy="1079766"/>
            </a:xfrm>
            <a:prstGeom prst="rect">
              <a:avLst/>
            </a:prstGeom>
            <a:noFill/>
            <a:ln>
              <a:noFill/>
            </a:ln>
          </p:spPr>
        </p:pic>
      </p:grpSp>
      <p:sp>
        <p:nvSpPr>
          <p:cNvPr id="107" name="Google Shape;107;p9"/>
          <p:cNvSpPr txBox="1"/>
          <p:nvPr/>
        </p:nvSpPr>
        <p:spPr>
          <a:xfrm>
            <a:off x="7792084" y="3474973"/>
            <a:ext cx="1700530" cy="795020"/>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Filter data to only  include Falcon 9  launches</a:t>
            </a:r>
            <a:endParaRPr b="0" i="0" sz="1800" u="none" cap="none" strike="noStrike">
              <a:latin typeface="Calibri"/>
              <a:ea typeface="Calibri"/>
              <a:cs typeface="Calibri"/>
              <a:sym typeface="Calibri"/>
            </a:endParaRPr>
          </a:p>
        </p:txBody>
      </p:sp>
      <p:grpSp>
        <p:nvGrpSpPr>
          <p:cNvPr id="108" name="Google Shape;108;p9"/>
          <p:cNvGrpSpPr/>
          <p:nvPr/>
        </p:nvGrpSpPr>
        <p:grpSpPr>
          <a:xfrm>
            <a:off x="7680959" y="4475454"/>
            <a:ext cx="1917953" cy="1536992"/>
            <a:chOff x="7680959" y="4475454"/>
            <a:chExt cx="1917953" cy="1536992"/>
          </a:xfrm>
        </p:grpSpPr>
        <p:pic>
          <p:nvPicPr>
            <p:cNvPr id="109" name="Google Shape;109;p9"/>
            <p:cNvPicPr preferRelativeResize="0"/>
            <p:nvPr/>
          </p:nvPicPr>
          <p:blipFill rotWithShape="1">
            <a:blip r:embed="rId6">
              <a:alphaModFix/>
            </a:blip>
            <a:srcRect b="0" l="0" r="0" t="0"/>
            <a:stretch/>
          </p:blipFill>
          <p:spPr>
            <a:xfrm>
              <a:off x="8389619" y="4475454"/>
              <a:ext cx="500633" cy="421919"/>
            </a:xfrm>
            <a:prstGeom prst="rect">
              <a:avLst/>
            </a:prstGeom>
            <a:noFill/>
            <a:ln>
              <a:noFill/>
            </a:ln>
          </p:spPr>
        </p:pic>
        <p:pic>
          <p:nvPicPr>
            <p:cNvPr id="110" name="Google Shape;110;p9"/>
            <p:cNvPicPr preferRelativeResize="0"/>
            <p:nvPr/>
          </p:nvPicPr>
          <p:blipFill rotWithShape="1">
            <a:blip r:embed="rId7">
              <a:alphaModFix/>
            </a:blip>
            <a:srcRect b="0" l="0" r="0" t="0"/>
            <a:stretch/>
          </p:blipFill>
          <p:spPr>
            <a:xfrm>
              <a:off x="7680959" y="4932680"/>
              <a:ext cx="1917953" cy="1079766"/>
            </a:xfrm>
            <a:prstGeom prst="rect">
              <a:avLst/>
            </a:prstGeom>
            <a:noFill/>
            <a:ln>
              <a:noFill/>
            </a:ln>
          </p:spPr>
        </p:pic>
      </p:grpSp>
      <p:sp>
        <p:nvSpPr>
          <p:cNvPr id="111" name="Google Shape;111;p9"/>
          <p:cNvSpPr txBox="1"/>
          <p:nvPr/>
        </p:nvSpPr>
        <p:spPr>
          <a:xfrm>
            <a:off x="7787005" y="5173726"/>
            <a:ext cx="1711325" cy="548640"/>
          </a:xfrm>
          <a:prstGeom prst="rect">
            <a:avLst/>
          </a:prstGeom>
          <a:noFill/>
          <a:ln>
            <a:noFill/>
          </a:ln>
        </p:spPr>
        <p:txBody>
          <a:bodyPr anchorCtr="0" anchor="t" bIns="0" lIns="0" spcFirstLastPara="1" rIns="0" wrap="square" tIns="41900">
            <a:spAutoFit/>
          </a:bodyPr>
          <a:lstStyle/>
          <a:p>
            <a:pPr indent="-533400" lvl="0" marL="546100" marR="5080" rtl="0" algn="l">
              <a:lnSpc>
                <a:spcPct val="108888"/>
              </a:lnSpc>
              <a:spcBef>
                <a:spcPts val="0"/>
              </a:spcBef>
              <a:spcAft>
                <a:spcPts val="0"/>
              </a:spcAft>
              <a:buNone/>
            </a:pPr>
            <a:r>
              <a:rPr b="1" i="0" lang="en-US" sz="1800" u="none" cap="none" strike="noStrike">
                <a:solidFill>
                  <a:srgbClr val="FFFFFF"/>
                </a:solidFill>
                <a:latin typeface="Calibri"/>
                <a:ea typeface="Calibri"/>
                <a:cs typeface="Calibri"/>
                <a:sym typeface="Calibri"/>
              </a:rPr>
              <a:t>Deal with Missing  Values</a:t>
            </a:r>
            <a:endParaRPr b="0" i="0" sz="1800" u="none" cap="none" strike="noStrike">
              <a:latin typeface="Calibri"/>
              <a:ea typeface="Calibri"/>
              <a:cs typeface="Calibri"/>
              <a:sym typeface="Calibri"/>
            </a:endParaRPr>
          </a:p>
        </p:txBody>
      </p:sp>
      <p:sp>
        <p:nvSpPr>
          <p:cNvPr id="112" name="Google Shape;112;p9"/>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2022-07-14T07:00:51Z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2022-07-14T00:00:00Z</vt:filetime>
  </property>
</Properties>
</file>